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72" r:id="rId8"/>
    <p:sldId id="262" r:id="rId9"/>
    <p:sldId id="263" r:id="rId10"/>
    <p:sldId id="264" r:id="rId11"/>
    <p:sldId id="265" r:id="rId12"/>
    <p:sldId id="266" r:id="rId13"/>
    <p:sldId id="269" r:id="rId14"/>
    <p:sldId id="271" r:id="rId15"/>
    <p:sldId id="273" r:id="rId16"/>
    <p:sldId id="274" r:id="rId17"/>
    <p:sldId id="268" r:id="rId18"/>
    <p:sldId id="270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A86C-BEB7-462B-A23E-ED4235152451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92A42E-6201-4DCF-8B60-1940F3B8C5E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A86C-BEB7-462B-A23E-ED4235152451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A42E-6201-4DCF-8B60-1940F3B8C5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A86C-BEB7-462B-A23E-ED4235152451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A42E-6201-4DCF-8B60-1940F3B8C5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D0A86C-BEB7-462B-A23E-ED4235152451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292A42E-6201-4DCF-8B60-1940F3B8C5E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A86C-BEB7-462B-A23E-ED4235152451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A42E-6201-4DCF-8B60-1940F3B8C5E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A86C-BEB7-462B-A23E-ED4235152451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A42E-6201-4DCF-8B60-1940F3B8C5E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A42E-6201-4DCF-8B60-1940F3B8C5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A86C-BEB7-462B-A23E-ED4235152451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A86C-BEB7-462B-A23E-ED4235152451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A42E-6201-4DCF-8B60-1940F3B8C5E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A86C-BEB7-462B-A23E-ED4235152451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A42E-6201-4DCF-8B60-1940F3B8C5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D0A86C-BEB7-462B-A23E-ED4235152451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92A42E-6201-4DCF-8B60-1940F3B8C5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A86C-BEB7-462B-A23E-ED4235152451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92A42E-6201-4DCF-8B60-1940F3B8C5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1D0A86C-BEB7-462B-A23E-ED4235152451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292A42E-6201-4DCF-8B60-1940F3B8C5E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snews.com/news/the-threat-of-invasive-species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popclock/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Population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2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Demographers create age structure diagrams which predict growth rates</a:t>
            </a:r>
          </a:p>
          <a:p>
            <a:pPr lvl="1"/>
            <a:r>
              <a:rPr lang="en-US" dirty="0" smtClean="0"/>
              <a:t>These show different levels of growth in a population</a:t>
            </a:r>
          </a:p>
          <a:p>
            <a:pPr lvl="1"/>
            <a:r>
              <a:rPr lang="en-US" dirty="0" smtClean="0"/>
              <a:t>What type of growth does USA have?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Age Structure Diagrams</a:t>
            </a:r>
            <a:endParaRPr lang="en-US" dirty="0"/>
          </a:p>
        </p:txBody>
      </p:sp>
      <p:pic>
        <p:nvPicPr>
          <p:cNvPr id="2050" name="Picture 2" descr="http://www.geography.hunter.cuny.edu/~tbw/ncc/Notes/Chapter6.pop/Chapter6.pop/pop.age.structure.diagrams.rapid.slow.grow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6924675" cy="475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74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r>
              <a:rPr lang="en-US" dirty="0" smtClean="0"/>
              <a:t>Age Structure Diagrams</a:t>
            </a:r>
            <a:endParaRPr lang="en-US" dirty="0"/>
          </a:p>
        </p:txBody>
      </p:sp>
      <p:pic>
        <p:nvPicPr>
          <p:cNvPr id="3074" name="Picture 2" descr="http://www.geography.hunter.cuny.edu/~tbw/ncc/Notes/Chapter6.pop/Chapter6.pop/pop.age.structure.diagrams.zero.negative.grow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447800"/>
            <a:ext cx="6731049" cy="475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Bioaccumulation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172200" cy="498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306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07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Warming Vs. Ozone Depletion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724400" cy="308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614" y="1785730"/>
            <a:ext cx="478806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437653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Rising temperatures caused by  greenhouse </a:t>
            </a:r>
            <a:r>
              <a:rPr lang="en-US" sz="2400" dirty="0" smtClean="0"/>
              <a:t>effect (greenhouse gasses) </a:t>
            </a:r>
            <a:endParaRPr lang="en-US" sz="2400" dirty="0" smtClean="0"/>
          </a:p>
          <a:p>
            <a:pPr algn="ctr"/>
            <a:r>
              <a:rPr lang="en-US" sz="2400" dirty="0" err="1" smtClean="0"/>
              <a:t>Vs</a:t>
            </a:r>
            <a:endParaRPr lang="en-US" sz="2400" dirty="0" smtClean="0"/>
          </a:p>
          <a:p>
            <a:pPr algn="ctr"/>
            <a:r>
              <a:rPr lang="en-US" sz="2400" dirty="0" smtClean="0"/>
              <a:t> increased rate of skin cancer </a:t>
            </a:r>
            <a:r>
              <a:rPr lang="en-US" sz="2400" dirty="0" smtClean="0"/>
              <a:t>(etc.) due </a:t>
            </a:r>
            <a:r>
              <a:rPr lang="en-US" sz="2400" dirty="0" smtClean="0"/>
              <a:t>to CFC’s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4394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Rain and Deforestation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9433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3048000"/>
            <a:ext cx="43942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0575" y="4281547"/>
            <a:ext cx="312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Both kill plants and cause habitat degradation.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8439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Development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81" y="1723962"/>
            <a:ext cx="6416994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276" y="2590800"/>
            <a:ext cx="2228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Reforestation is one way we can practice sustainable development.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9394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15"/>
            <a:ext cx="8229600" cy="12192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Plant and Animal Behavioral Adaptations</a:t>
            </a:r>
            <a:endParaRPr lang="en-US" sz="37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716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taxis</a:t>
            </a:r>
            <a:r>
              <a:rPr lang="en-US" sz="2800" dirty="0" smtClean="0"/>
              <a:t> is a response to the environment.</a:t>
            </a:r>
          </a:p>
          <a:p>
            <a:r>
              <a:rPr lang="en-US" sz="2800" dirty="0" smtClean="0"/>
              <a:t>e.g. </a:t>
            </a:r>
            <a:r>
              <a:rPr lang="en-US" sz="2800" dirty="0" err="1" smtClean="0"/>
              <a:t>chemotaxis</a:t>
            </a:r>
            <a:r>
              <a:rPr lang="en-US" sz="2800" dirty="0" smtClean="0"/>
              <a:t>, </a:t>
            </a:r>
            <a:r>
              <a:rPr lang="en-US" sz="2800" dirty="0" err="1" smtClean="0"/>
              <a:t>phototaxis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34441" y="3124200"/>
            <a:ext cx="716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positive taxis means the organism likes </a:t>
            </a:r>
            <a:r>
              <a:rPr lang="en-US" sz="2800" dirty="0" smtClean="0"/>
              <a:t>the </a:t>
            </a:r>
            <a:endParaRPr lang="en-US" sz="2800" dirty="0" smtClean="0"/>
          </a:p>
          <a:p>
            <a:r>
              <a:rPr lang="en-US" sz="2800" dirty="0"/>
              <a:t>s</a:t>
            </a:r>
            <a:r>
              <a:rPr lang="en-US" sz="2800" dirty="0" smtClean="0"/>
              <a:t>timulus. (e.g. dog moves toward food)</a:t>
            </a:r>
          </a:p>
          <a:p>
            <a:r>
              <a:rPr lang="en-US" sz="2800" dirty="0" smtClean="0"/>
              <a:t>A negative taxis means the organism does not like the stimulus. (e.g. bug moves away from light)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5592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286000"/>
            <a:ext cx="358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Vaccines trigger the production of antibodies which fight off disease.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19200"/>
            <a:ext cx="4648200" cy="460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706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Behavior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716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Classical conditioning – learning to associate a stimulus and response (e.g. Pavlov’s dogs)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59493" y="3581400"/>
            <a:ext cx="716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Operant conditioning – learning via punishment and reward (e.g. Skinner box)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148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Geographic distribution</a:t>
            </a:r>
          </a:p>
          <a:p>
            <a:endParaRPr lang="en-US" dirty="0" smtClean="0"/>
          </a:p>
          <a:p>
            <a:r>
              <a:rPr lang="en-US" dirty="0" smtClean="0"/>
              <a:t>Density</a:t>
            </a:r>
          </a:p>
          <a:p>
            <a:endParaRPr lang="en-US" dirty="0" smtClean="0"/>
          </a:p>
          <a:p>
            <a:r>
              <a:rPr lang="en-US" dirty="0" smtClean="0"/>
              <a:t>Growth Rate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Characteristics of Populations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6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24748"/>
          </a:xfrm>
        </p:spPr>
        <p:txBody>
          <a:bodyPr/>
          <a:lstStyle/>
          <a:p>
            <a:r>
              <a:rPr lang="en-US" dirty="0" smtClean="0"/>
              <a:t>Number of births</a:t>
            </a:r>
          </a:p>
          <a:p>
            <a:endParaRPr lang="en-US" dirty="0" smtClean="0"/>
          </a:p>
          <a:p>
            <a:r>
              <a:rPr lang="en-US" dirty="0" smtClean="0"/>
              <a:t>Number of deaths</a:t>
            </a:r>
          </a:p>
          <a:p>
            <a:endParaRPr lang="en-US" dirty="0" smtClean="0"/>
          </a:p>
          <a:p>
            <a:r>
              <a:rPr lang="en-US" dirty="0" smtClean="0"/>
              <a:t>Number of individuals entering or leaving the population.</a:t>
            </a:r>
          </a:p>
          <a:p>
            <a:pPr lvl="1"/>
            <a:r>
              <a:rPr lang="en-US" dirty="0" smtClean="0"/>
              <a:t>Immigration:</a:t>
            </a:r>
          </a:p>
          <a:p>
            <a:pPr lvl="1"/>
            <a:r>
              <a:rPr lang="en-US" dirty="0" smtClean="0"/>
              <a:t>Emigration: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7664"/>
            <a:ext cx="738243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Factors that Affect Growth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024744" cy="1143000"/>
          </a:xfrm>
        </p:spPr>
        <p:txBody>
          <a:bodyPr/>
          <a:lstStyle/>
          <a:p>
            <a:r>
              <a:rPr lang="en-US" dirty="0" smtClean="0"/>
              <a:t>Types of Growth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419856" cy="3493008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Exponential Growth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3419856" cy="3493008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Logistic Growth</a:t>
            </a:r>
            <a:endParaRPr lang="en-US" dirty="0"/>
          </a:p>
        </p:txBody>
      </p:sp>
      <p:pic>
        <p:nvPicPr>
          <p:cNvPr id="1026" name="Picture 2" descr="http://image.tutorvista.com/cms/images/38/exponential-growth-grap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6" t="6420" r="19066"/>
          <a:stretch/>
        </p:blipFill>
        <p:spPr bwMode="auto">
          <a:xfrm>
            <a:off x="838200" y="2362200"/>
            <a:ext cx="3235570" cy="401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ann1900.tripod.com/sitebuildercontent/sitebuilderpictures/00lect21grolo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3745267" cy="380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75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maximum population size of the species that the environment can sustain </a:t>
            </a:r>
            <a:r>
              <a:rPr lang="en-US" dirty="0" smtClean="0"/>
              <a:t>indefinitely</a:t>
            </a:r>
          </a:p>
          <a:p>
            <a:endParaRPr lang="en-US" dirty="0" smtClean="0"/>
          </a:p>
          <a:p>
            <a:pPr marL="68580" indent="0">
              <a:buNone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Carrying Capacity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Limiting Factors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1" y="1879627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Density dependent </a:t>
            </a:r>
            <a:r>
              <a:rPr lang="en-US" sz="2400" dirty="0" smtClean="0"/>
              <a:t>factors depend on how close a population is together.</a:t>
            </a:r>
          </a:p>
          <a:p>
            <a:r>
              <a:rPr lang="en-US" sz="2400" dirty="0" smtClean="0"/>
              <a:t>e.g. disease, parasitism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Density independent </a:t>
            </a:r>
            <a:r>
              <a:rPr lang="en-US" sz="2400" dirty="0" smtClean="0"/>
              <a:t>factors do not depend on  how close a population is together because it affects a large area.</a:t>
            </a:r>
          </a:p>
          <a:p>
            <a:r>
              <a:rPr lang="en-US" sz="2400" dirty="0" smtClean="0"/>
              <a:t>e.g. fire, drought, natural disasters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495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Invasive Species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840468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species not native to an area is exotic/invasive and usually grow rapidly.</a:t>
            </a:r>
          </a:p>
          <a:p>
            <a:r>
              <a:rPr lang="en-US" sz="2800" dirty="0" smtClean="0"/>
              <a:t>e.g. pythons in the Everglades, kudzu in N.C., fire ants in the South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41910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hlinkClick r:id="rId2"/>
              </a:rPr>
              <a:t>FISH THAT FLY?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44198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of HUMAN populations</a:t>
            </a:r>
          </a:p>
          <a:p>
            <a:endParaRPr lang="en-US" dirty="0"/>
          </a:p>
          <a:p>
            <a:r>
              <a:rPr lang="en-US" dirty="0" smtClean="0"/>
              <a:t>The human population has increased over time.</a:t>
            </a:r>
          </a:p>
          <a:p>
            <a:pPr lvl="1"/>
            <a:r>
              <a:rPr lang="en-US" dirty="0" smtClean="0"/>
              <a:t>Exponential or Logistic growth??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Population Growth</a:t>
            </a:r>
            <a:endParaRPr lang="en-US" dirty="0"/>
          </a:p>
        </p:txBody>
      </p:sp>
      <p:pic>
        <p:nvPicPr>
          <p:cNvPr id="1026" name="Picture 2" descr="world population growth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68071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91399" y="1464502"/>
            <a:ext cx="1574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3"/>
              </a:rPr>
              <a:t>LIVE RESULTS!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952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903</TotalTime>
  <Words>355</Words>
  <Application>Microsoft Office PowerPoint</Application>
  <PresentationFormat>On-screen Show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Paper</vt:lpstr>
      <vt:lpstr>Population Growth</vt:lpstr>
      <vt:lpstr>Characteristics of Populations</vt:lpstr>
      <vt:lpstr>Factors that Affect Growth Rate</vt:lpstr>
      <vt:lpstr>Types of Growth</vt:lpstr>
      <vt:lpstr>Carrying Capacity</vt:lpstr>
      <vt:lpstr>Types of Limiting Factors</vt:lpstr>
      <vt:lpstr>Invasive Species</vt:lpstr>
      <vt:lpstr>Demography</vt:lpstr>
      <vt:lpstr>Human Population Growth</vt:lpstr>
      <vt:lpstr>Age Structure</vt:lpstr>
      <vt:lpstr>Age Structure Diagrams</vt:lpstr>
      <vt:lpstr>Age Structure Diagrams</vt:lpstr>
      <vt:lpstr>Bioaccumulation</vt:lpstr>
      <vt:lpstr>Global Warming Vs. Ozone Depletion</vt:lpstr>
      <vt:lpstr>Acid Rain and Deforestation</vt:lpstr>
      <vt:lpstr>Sustainable Development</vt:lpstr>
      <vt:lpstr>Plant and Animal Behavioral Adaptations</vt:lpstr>
      <vt:lpstr>Vaccines</vt:lpstr>
      <vt:lpstr>Animal Behavior</vt:lpstr>
    </vt:vector>
  </TitlesOfParts>
  <Company>Johnston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Growth</dc:title>
  <dc:creator>Janice Peacock</dc:creator>
  <cp:lastModifiedBy>Joe Michael Johnston</cp:lastModifiedBy>
  <cp:revision>32</cp:revision>
  <dcterms:created xsi:type="dcterms:W3CDTF">2013-05-14T15:40:55Z</dcterms:created>
  <dcterms:modified xsi:type="dcterms:W3CDTF">2016-05-11T19:03:42Z</dcterms:modified>
</cp:coreProperties>
</file>