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7" r:id="rId2"/>
    <p:sldId id="257" r:id="rId3"/>
    <p:sldId id="269" r:id="rId4"/>
    <p:sldId id="258" r:id="rId5"/>
    <p:sldId id="266" r:id="rId6"/>
    <p:sldId id="278" r:id="rId7"/>
    <p:sldId id="256" r:id="rId8"/>
    <p:sldId id="270" r:id="rId9"/>
    <p:sldId id="271" r:id="rId10"/>
    <p:sldId id="267" r:id="rId11"/>
    <p:sldId id="268" r:id="rId12"/>
    <p:sldId id="272" r:id="rId13"/>
    <p:sldId id="265" r:id="rId14"/>
    <p:sldId id="273" r:id="rId15"/>
    <p:sldId id="274" r:id="rId16"/>
    <p:sldId id="275" r:id="rId17"/>
    <p:sldId id="259" r:id="rId18"/>
    <p:sldId id="276" r:id="rId19"/>
    <p:sldId id="260" r:id="rId20"/>
    <p:sldId id="26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BBCB-6A69-4FF9-A11E-670D9DA7F707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46B8F2-630E-4452-863D-F2DAB262CEC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BBCB-6A69-4FF9-A11E-670D9DA7F707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B8F2-630E-4452-863D-F2DAB262CE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BBCB-6A69-4FF9-A11E-670D9DA7F707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B8F2-630E-4452-863D-F2DAB262CE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C55BBCB-6A69-4FF9-A11E-670D9DA7F707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046B8F2-630E-4452-863D-F2DAB262CEC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BBCB-6A69-4FF9-A11E-670D9DA7F707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B8F2-630E-4452-863D-F2DAB262CEC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BBCB-6A69-4FF9-A11E-670D9DA7F707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B8F2-630E-4452-863D-F2DAB262CEC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B8F2-630E-4452-863D-F2DAB262CEC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BBCB-6A69-4FF9-A11E-670D9DA7F707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BBCB-6A69-4FF9-A11E-670D9DA7F707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B8F2-630E-4452-863D-F2DAB262CEC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BBCB-6A69-4FF9-A11E-670D9DA7F707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46B8F2-630E-4452-863D-F2DAB262CE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C55BBCB-6A69-4FF9-A11E-670D9DA7F707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046B8F2-630E-4452-863D-F2DAB262CEC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5BBCB-6A69-4FF9-A11E-670D9DA7F707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46B8F2-630E-4452-863D-F2DAB262CEC6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C55BBCB-6A69-4FF9-A11E-670D9DA7F707}" type="datetimeFigureOut">
              <a:rPr lang="en-US" smtClean="0"/>
              <a:t>1/22/2020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046B8F2-630E-4452-863D-F2DAB262CEC6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CHEMISTRY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676400"/>
            <a:ext cx="7772400" cy="43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690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function of a carbohydrate is to provide short-term energy.</a:t>
            </a:r>
          </a:p>
          <a:p>
            <a:r>
              <a:rPr lang="en-US" dirty="0" smtClean="0"/>
              <a:t>Carbs are either sugars (</a:t>
            </a:r>
            <a:r>
              <a:rPr lang="en-US" dirty="0" err="1" smtClean="0"/>
              <a:t>monosaccharides</a:t>
            </a:r>
            <a:r>
              <a:rPr lang="en-US" dirty="0" smtClean="0"/>
              <a:t>) or starches (polysaccharides).</a:t>
            </a:r>
          </a:p>
          <a:p>
            <a:r>
              <a:rPr lang="en-US" dirty="0" smtClean="0"/>
              <a:t>The monomers, or building blocks, of carbs are </a:t>
            </a:r>
            <a:r>
              <a:rPr lang="en-US" dirty="0" err="1" smtClean="0"/>
              <a:t>monosaccharides</a:t>
            </a:r>
            <a:r>
              <a:rPr lang="en-US" dirty="0" smtClean="0"/>
              <a:t> (simple sugars).  </a:t>
            </a:r>
          </a:p>
          <a:p>
            <a:r>
              <a:rPr lang="en-US" dirty="0" smtClean="0"/>
              <a:t>Polysaccharides are called complex carbs.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502727"/>
            <a:ext cx="328289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4" descr="data:image/jpeg;base64,/9j/4AAQSkZJRgABAQAAAQABAAD/2wCEAAkGBxMSEhUUExQWFhUXGBwaGRgYGBsgHxwgHx8eHxwdHxwfHSghHyElIBwaIjEiJSkrLi4uIB8zODMtNygtLisBCgoKDg0OGxAQGzQmICY0LDIwNDQ0LCw0NDQ0LCwsLC80LCw0LCwsLDQsLCwsLCwsLCwsLCwsLCwsLCwsLCwsLP/AABEIALYBFAMBEQACEQEDEQH/xAAbAAADAQADAQAAAAAAAAAAAAAEBQYDAQIHAP/EAEQQAAIBAgQDBgMGBQMCAwkAAAECEQMhAAQSMQVBUQYTImFxgTKRoUJSscHR8BQjM2LhcoLxJJIHFRY0Q1SDorLC0uL/xAAbAQACAwEBAQAAAAAAAAAAAAADBAECBQYAB//EADkRAAEDAgMFBgYCAgIBBQAAAAEAAgMEERIhMQVBUWHwEyJxgZGhFDKxwdHhBvEjQjNSQxUWU3LC/9oADAMBAAIRAxEAPwCgocbfIZtslVP8swVb7pOx/wBLc+h98L4i04V0k1MyspxUs+Ya9cR9PJKc7lkqZ4NQZ11HU5UGAwvI9T9T54DJI2PvOVoaiR9MYwAbC2f05oqp2iqgmQJn7Qv740TsKlnGMvJvvuPwvmMm2K1jyHNA5EELXJdowpmAs7i+k+fkfMe+Mms/jsrBeF2IDdv8vx6LUov5A0nDO23MaLfivE2rLCiDG5M/KN8Y9Ps57n4pXeW/9LrIZo7AtzS3h9NEXSaoBGqqAF8WtTABJmZ6AY6ONoa2wTpDjnh1yPCxzXOYzFBWBL1GLAitBMgj/TAEbR0OLOIRGslItYC3y6ILhObmqtOlVkayqrG6xJM8xY3wnNP2TC/gr1MN2Fz27vdeg8WUKlOhfxHUw/tW5HzgY9HGWsZG7U953Xj7Bc5iuXP8h14Jf2lraKS7eI3HUAT+n1wDaslmNZxP0/dlajbdxKmXk0tVpRwLc5Bn8vlhKiaS1x3XFvutaKUNkwneP6TnJ53ucs8KEao0ADksCfO+2N+itgN1x/8ALKns3DAbucMN+VyT63AXPBuDwnfVBzlF6n7xHReXn7YrNI1jTK/Qdf0vbMpXUsAiZ/ySa8hw8hmfRcZxtMn5ev8Aj974zKWNz3l79dT9h5anyR9q1raeAMi5tb/+neZyHnxUzx7IGmxqACo7KpCtcKAIJC/aNpE/LGlhLc0zsfa8cXZUExtlrxJJyPAbgldWjVpxXzLneEQm5J8tlEch9MKVbMTCF1glY49nEPEq47ORpaqPiEKvlNycZbnup6bE3U/dc65olq3l27L0T6rWkLsxI5AW+uF3NbKxpcQTyGfsiFxaTYH1XCZxkEaCB1IwaOV1OzC33BVCMbsx7hcUszMhLE7u2Kse9rCGZE6uOSv3S7M3tuCETKFwyESjAgnl6/nhagjlbMC0d05HhZTVBjmEFedZ2mRU7q2osBvuSYsY2J3GNxuRstfZkpdSte7dcen6XpfCsyKdBKOh9SLBkLc7k2Y7kk4vPst3zYxn1vXMvrxLK5zmlp4G1+WQJKm+2dZiysplVXSy+pmY9YE7ggdcHna4WO5a+yaiFxdHfva9ftKOCVi9QkfZWN9uQHynFIzco+1e5EG8Sje1Wf7ui3VVtCyRI3vYep9sHGqx6SPFILpmxSkadNX0LTpAJYmeV7XJA/HDGS02sLmk2vcoCtRBRAUAL6tbm4IgkyouDcRtFuuBSuY1vfIF01GTjOA3taw090tymRarHdqamkWH3Y9fh94wk4MH2R5ZnQkiQ4eKacI4cDUCVGipPhq0nWY6MATH73x6eCWFmN7TbikDtWmlu2CRptq3X0XPaDMuFMEgvVemzTcBY0rPQgknrGNPaP8AihYxvy2v4rP/AIkyOommqJc3g2HIcuCCrcFqUxqVjO/Mf845f4xjzgcMiuzFTHIcJCqZOZoU6qx3qL8J2YEeJD5HGhsetbE80svyk+h4rhttUMkMwnh+ZuY5jh+EJ2JzaEVMvpI0szJP2kJke4mPbDG09jBkRmahx7c+KqLaGwP0QXFshpqsASB5Yw6WZzWYV2dPMHxglN+1PGqC1AdC1qyWk/Ck7idycdHJOAe6sqg2XLNH/kOFh3ceugpqp2mqq0mlSHohU/OcJzHtm4XLYj2VAxtmE+o/CKodoKNT4/AejCR84xlGmniN4z6GyFNs8kWcA4dcV9VyFGqPAQPNT+WG4NtV1MbPOIcD+dVgVn8ao5ge5gPEZe2iT5ZqtKuKMFtZhQPx8vPpvjoS6Gti+JhyO/8AB58CuepYZ9nVPw0mbTp+R9wqNchpUvu6VNUbQwEXO8fLAgLBde1xyY7Qj2v1xSnMFjTeqKgUVh4gBJAmNusdINueKO0TrWtDxHb5dFj2PJGdpU2A0rIQ8yCJnzkdcJTtx2aeI+qrX2EDnDXevQzNXMu/JAE//JvxHyw4zvSF/l15rl35MDfNJuPVWq1opqCighiSIHX0INuuMWsa6qnIZo3f11kjxyNgju7UpXmaGkICwgEOd5g2BjkLje+2DwxCAYbofx7S65CavToPpS5IYeIGIvf1w+yRosAl6qiZUgOlGmYTvjFZdlsFsB6W/ftgFc/G8MG6x8SflH3XoMgX8bi/AD5j9vGymchlTmK2o/0l+oH5E4bghwsHD6niuSke6urrnJo9mjQeeXklXE8walV6g2BhR15KPc4mU5JjZUXx+0g//VpufAKT47wbNCuGrXSTpd3GkKNpPLlaJPnhaRthYr6fTVcD2EM13gDNW3YzNKVamYbZl0zDabECb+eM+oYHRkWvbO3Fc8XdnVPacrlUy1SQIgSdh+74ShlDma57gMkd7TfL1XZxEwb/APM+1owUd093rihuzCGZnYSkT0ImMVOuYz8uiqjFburo9bSS7GyLJ35Dz2vhePDJVDWw48v2iyEtiN0q7JcJpOWzNaAAx0zYDmSOm++/565qWxG/+308uP080vE6eSIQMuBvtqb7r8Pr5ZuM32sy9Pw04IHsMZ0088jrhpPMrWp9iPDcxbklnEu0VN6bLCnULQRz2t64pG6Zr293eEcbKLTivovPuIa4L0z4hMxI23EHn6TjdDrnNemgxBCZvNV81TWkQ5vqMTAgcx8r+WDsCVihwPuRZV/DuK1K1ZFphA7LpmCSALtz9+luWLh5vZNSxtZEXG5AzsrPhQpNTOX0stSmIIe7f6p5jCe2dlvwCUHEOtFzlBtnt5nBwwuBzb117ICtkhSprSHh76q5qEblVkke4AGC/wAfb3HzvzLcgqfyCd9XNFTg2DsvIbvdTCcdMyKVMJNlCiR/u3nznBJK+Z5N3ZHcupZ/FtnsjDWt7w/2334qg4nlhUofxCjUjqO9Ub22qL0ZcHoahlUw0suo0XI1TJ9j1ZqIcx/sOPP89FORmEr5UVB93nuCN8c/tfZ/wrg0LU2VXCoIe3QlIuA8SCIXNlAc/IkjGc+NzZwN+S6OupjJ3Rrl+F14dVAzOVqWAemQY2JvP1x30TzNQOvmV892jTCj2u1gyH6P6VC9FSSSJk4xKSibHHZ4zOa3X1T8gw2AUrwikp1OQCwMen536nGXWyubZo0XX1LnCzRojqlRH8DgX5MN/Q7YVY14GNhv4ajy6CzhP2b7G4O47j5/ZS/GeDmmSy3T/wC31/XGhT1TZMjqtmCoDxY6pdlcyyOCpP75eYODyNa9tijvYHCxV7wegj1SWWWCwPRpn8I9JwPYxIMjd2X3XOV7AMD94vY+iVdos/3ZJpBqbmZ0wVIix6Ejy2vjXeeCYpIS8WkzHupPKMpYMwZot1iPLnzwMcVpvBAICf5fNRXWooaabAjVuRaR73+eAvOayamP/FnvVq3EqaUHdGlyWYDnLEkCN/8AjFH1DY4jb5s/crAMD3SAEZZL7hmUXu1JmHYuZ5xYyfWR74tBEGQi/iUhUHHIb+Hoh+0/dpRbbvKsesC/79sVkAazm5LSAAX4qf4fmCPCbEBZ9xt8owNhOi0aG7o89yad7JUM8KTcHciDMYkQYpL31I+lvp7q9Rgjgc4jJod7nF9Uw4zmBRy0iAalgOg8vb8RjYkIAXFzSdlSl3+0n06+oSnsrwg1B3z/AAKSV8yLT6C49Z6YXa2/eK3djxfCUpuO8/M8huHnqVn2oYVEI0BpjQp5kHw+l8IyPMsthoOuvFalPM2nAme7DiIz4DQeZJv4BTeWzb0qg7w6agIkRGk7gD0GAOxNfYq+0IBI3t4MwOrlX/D88lUarCpG3InqP0wKSna4mSP5rac+Pig01aHAMet6YhhqUjYE/T8zhDtHtLGvba2X2T2FubmnVc1qWneFAJljacS+CokIYRbDv61Ve0jjBdfVSPa3jsppBOgfN/XyxoxtIaGA35oEUbqqXC3Ib074flctQpr/ABDanidMyF9B+eKGpaxxETbnja/6A909DBU1AtFdreWXqRmfC9hw3nit2kyYt3Yj/SP0wE1lZe+fqmRsBxzNrpbxDLZHMDWp0PBgr1i04g7RfpI37H2+6NHTVlObNcS3gTf65jyKjTa5kwS0DrAjbz540k/a6Z8DpOFEQGZwGk2sCSsj1XbrHLDUOiUnDQ4nl191y2W1s9TVLCQVFwBP3ovePbAqlwbYHefsnKB2B+HdbrJPOF59qyBlP/U5e4n/AN4nNT1IxobPqW2MMmhXMfyfYzo5BW0wz3/jz/I4Ju9f+Jyq1afxoe9X8SPcfhjJ2LVCOqfA/RxI9zZJ/wAhoZGNEjPmZmPLVLa3Cl/hxpujamTykkqPYEYza5xgrXcLrqtn7R+Ia2TiBf0C+7K8UC0zRblIg+f/ADiJHvp6gTN0NlO1qATgutqj8i4CvRBhKpZqTcpNmQ9GB5Y6baEQroGzR5kWuuHoMey6s08wsCbt4HkpGsWpBqTiJ/Y9rRjDkhu4PtmF9PY9kwEjDdfZLigUBKgJQHUpHxIeqzY+hw7R1zoCbZg6hZm2dgxbRAeDhe3Qq0yfaKkyghk85Om/ocOfERnMH1XPu2ZVRnDI3PlmOuSkv/LK6+JXE7Eg/kRjCdPFJkQuv+JiOTgvqpzgF6etTzCah81xf4JvzNB8lTFRvu0OHhf7FC0e0VSmdNRCRzHMfPf0OKPpGv32PH8qj6ItGKE35fg9DwWw4tk51BYbppMz5WxHwNW/utcCPEffP2WfNtTsO7MHA8MJPuLg+qO4A1epW78QlGCpDbt5xygx9caELYqNmEG5Op3DwWX8TLUy4nDCwaDeeZ4eCa8Ryf8AEuNTABBJUA39G5giTbDuJr+9daMUvYN7ovdI6GSUIzoYYOVAABBAmARPPAnSBrbp18hLg1wysEbRybkl2XTzNrfXGU+qu64SkrmkYAUWOGs10Ut1tA+ZtizZXOztlvSTsIyJsiBn+7RqbggwCs7XIJE9CVn54Y7U4CBosippiLvboVM57iKlu+rVA7DZFPyBaIUel8RmTc5lKNp5JHYQL8utEoz1WqJqsBLEQwPXl6be0YYZFYZrqKClDI8BOep65LPiGaYhipMppv5tJB9tJ98Xw8EzFA0izxcG/pv+qoq2bqZ3MUMs0gAKpYcxYkjoYP0wYkuyK5if+PR9q2ocf8bRk3wvYeF7DwV3x/MpQpCmgCqAAAOQFgP354pVSljMLNTkEO3ayWfpq7w4eZyU9kcuSTXrWVLgHry9/wB88egp+ybnqsKprfi5TK7/AI2Z+J3eQ3eu9TGdoHMVwxu8swXqBH4eHA5mYitf+Mzy9lNK/wCVxHrnf2yW2XqVaQv4h5fphYwuGYWjPQxSuuzu/RG5PtA0wrsPLUfwOA9o5u9B/wDS6pouNPFD8a7RsLCKj+pIHmeXtgga55zR4NkPebyusEppZGrUKVWIk6VKkGJYxO8CCRy2w12NmZLoKZtPCezAyFyfIXXoOR4Kmm1It/fUDXPM6ZFvU4s4UtO0B3ePAW69lgT7arpnEQWY3dcX9svr5LZ+CJF1pj/5X/8ARP1wo7aNOP8Axe/6QxVbTOZn9v2kHaXgNJaL1FKKVG6BlO8R8RB+WJFZTS5NYQfX8J+irNo9qGSvDmnlY+typJqkpYkFgdUT6j6yMXK3A2zs/JMODVdVBppD+SQYMQwJGo/9sGTOGYDlZBnaBILO+boe6O4VmwmZ7pxSp06o1J4vh1fCp9TaP0wttKF0kPd1GYQD3R2gJJGR/K34n2ZcPKSBPnb0IxkR7Swi0gzWpDtCN7LOT/gWT/hKDM9lVTv+nrYYJQNfVVrXNFswud29XR9m49eCJ4HprZNFFmUaWB3BGND+QULhIZBoc1i7DrW9m0DVuRUvn+CsKj6QyVZ1JtpqeG6g8msTB3xShg7elN8yNRy3Lq2bbjZOyCT5XaHnw68kv4ZxIBytT+lUILR9huTr0IN/TDNFM6mItp9kfbOx46+mMZ+YfKd6d1svVfvFqp3oQyQPiEj+pTPQ7x1nG5Kylksy9i7MfhfPKHaO0qB7ngXDTZw+/XsgeHcLBqd3IenUBamxHTcHow545Pa1JJTPxNX0Gn2xFVU4qIjyPJY5zs2Q5AMeRwhHtAgWeM1pR1zXNuVvR4YTZ6gB/fnfHUO/kTWu/wAcXd65L5s7+J1LosTpiXb9SPW6bcN4RWoNqp1BHNbww/exxEu34pBZ0fv+lmw7LqqV92PHhmnLNl85ro1EGobg7joynEsLJ2Ygtmi2q+KYtabOG7j+QvOc5w45Wu1J/hk6W6xB/A3wiWFsgXaVUrKqjMg4X8FV8GrAfyiQGEEAxYnaRy359RgU+UlvTxWI1pwYrI6tSuRuJi4F+gjCjnOY44T+/JGY4gI7LZFaSyFAPUAc9wOgHM4DPM9rCScvqfwN53lQ6V0hsT1+V8z7bRfbljPM2l7Wz03KwamNMgUVI6SfM8/rjdZKPhGuHD3/ALSLgTKQVMdsqCtRB06tLKYHMSJHmOceWKRyAPGHRO0lw7MqW4fo76ozUiFZVVZSwPS/UnnvjYYAm5G2jaAcxc6oRqBvSaygyqki17W3+ePFw0Vy7LG3Xis69DQj6RJsfdTI5cwzj2HUY8FaF2Ii/V/6CBTjL96tRDpbuiQRyZVO3+5cSXJh1O0sLHaX9rqx4Fxxs5VQ1lGoJq0gmCZABj5tE2kYrGzHMHu3XXH7cg+Cp3dnnjc1v1yv1miu2PEQCKKfCkao5t0wxI+5yXE1rgC2mboNfH9ITs3kCc2jsPEKZY+QNlX6gnznAQO+voNFgZskYRYE5fnzR3aWrTouS3MTYT62GJc4B1kOla+S4G5SlbP0HN0tEz4YA872xUkHctZtNK0ZH6rVO6qIQlvaMey3KhEkbwXKh/8ADrLo2tmUs1KAFmxJmGE7Wt7nCNZO6NuEIVf3i1t8j115Kj4xxSqBaB5KwnHPyzGQ2xW8M0WlpYic/opSr2hqAwyVPWScMQ0jH/79ea1jSwsbe49Ek7R5pn0hg6gsu5N7jl5Y0aej7Ak3vdRE6F3/ABkEi/0WFCk7hdAJgTNovfny2HTfDao4gXuh8pXahUUqDBJ1oTaNjHSfyxeMkHJRKWvYb+RXTuK+dd0oqCrPJZhAQkRuNrCAL/ng+IuKUlmZG0cV6BwtM5lqIWpXWrpUD+Yl56awwLDoTfAnUsLs3tv7LFku53cNvdTHFeOZiuSlUhYJsuw8x+pnyjDDHtiYWRNDb68fVCbRASCSUlxGYB0B423+ZKaZDjaSGZzQrRBbTqp1QOZA2PXBo65uDspxcKaj+OOmeavZzrE6t58Pwfut892gWQ7VkqMklEpKwGoggMzHpJsMVNRSwsc2BuqLRfx7aEs7JKsgNbuCUUuCO1DWBcm3tjm3VobNnou0+MZ2pZdMuzWZzIqoHnSq6BIvE2E84vj1bUtLG4XZjTzWfXUlNZ0gGZ18r/lG8VptSzB7mJDpVC8pIYOv+5Z+mOpiLamlidNvyXAwGSnmqWQC4wh1vMXVNlWp5hFqqAQw57jqD6Y5qu2O+OYtaMlq0e0e1hD2nIpFxLsOtQE06v8AMXfWPiJ5kjbptjWdTBoGDctul2+Wktkbly3IA5rN5NFSqqEbKwJI8psLj64TfRNcb3suU/kG0TFL2kAu13HceswunZus1TN94TyJb06fOMaNO1sbbN0XNbOfLUVoeTnnfwSntUz5jiEUBqYBUXoX3J9FBE4DhLn3C+t0TWMosMump8Nw8+H5TmtwTL8PpCrWJq125yZJ5hRyH9xk4vNC0tsUqypnrpC2MYWDr15aL7sfxo5isylY0KXE3sIAvA64xpYnREvByHXoiVtKIWDPXLgqqu8AC/L64zJ32Aab5W9+KSY25ug9Vj9MJYrNR7ZrtRzX8qNyD9MasEl6YNQHx/5LpbxqtNI87fjg7buIVmFsZu42HPJSVLJ1Gc94HWnHhgmCfPTfGiwG2aO7aVGxoDXgnwP4ss6eUWVGgAF9LWnc7zvtqvOLAJltU2RpLH3sL69b7IaoKekNdSzFVgkyBz077xb8ceDrIwDsVtbdarPJ8OTvNLyDfY2PW3t9MHa++RQ55nhl2aKv4dw1aTIyC5Gqec8vyxFzcELDqX9sC2TP9LF8mDmNb31MTHTr+eGoHA3cVw20tnYauNjDftD91S9m8r/Uqneo1vICw/PERjV3FdzXuDGsgbo0KZ7ZZ5HNShEswBDT8EWDfObWkW54C498ouy6c4O3vYXPnut7KGyXB7pUZpXVYICW3gGI6xbFw1bbp8i0DNH1mIcHXqAG/meXtB+mIdklyAWHKyuOC8Sp0aFNedSdUbsxJA+QgRjBnDqiqcx3yjX0QYqRz7v4cdwWuc4bWqHVqFNPO3+cGNLRQZvcPqfwqM2m1vdhiLzxOQ+5Ppbmsx2cpML1pMdZwRlXRjQH2H5VX7SrwcmNHkT9wovtRkTSzNOiHZxpVlJnqdQHpA+fpg7XRuZjYLLQoJXStc+QAHfbLdzunOQlVVfDBBJkmwFpt1iB5Ac2xAuFEtnEnrrefPgvm4GuYrqSSFiWE3YWifOZE9PPBY8zZKTyOZGrPI5ZKSBUUKoEAD939cODJZDiXHNJ88FzBI1+JSSFJEQOZHTzxewKfiBiGmXFJc1Tov8AzD4P5fQiW8gbn15zipARnMfbAc80jWozSNIMbjfCbn52IQhG6I4mOsVpw6rC1GCBnPhRQs6ermBPQDENiY7Mi6TqNp1hBYZD7fZPOFcdfLBlai5olkVVZSPsgF9RtBIm/XliZqWKYWkHmEgyWVhuw+v5TL/1llgSKVM95MCRaf8AbJP0wtDsqjY675L8gDf8J+Ru05W2bHYcXOAHsSfZKsxUaswdmaSdY0kAkiRveI2AG173xozz9pZrRZo0HW9M7O2e2ja+5xPd8xI9ABw8fREZavUpCEJ8XiMHmfY8oxR9XIbYjdebsqlBOFuHPdf6XVDxLNOWHcuQxsRMT03tgMO0qeQGzvyPJcltiirBhlgvcZG28fTL7pDxinndJNTUV52H4Yj4iMuw4lhyDaBZ/lBt5fZJsjnqjfyUYoZ8bINl8zvO9hhhmZ5LsNi7NdTU3aStsTpxPiqr/wAPu4Feu7DRp/l0w33RJLSdy1iT1nB4iM7rd2gHinjiZmDm7mT19Eh7cZ01sxCS5aFRQRF9o/HAZDdy2aCJtPT97K2qc9l6lOhU/g08VTuy9WoPvWgfImB0HnjPq2l0ZA06CzKlz5v87tL2A5KjzewM73xhVIFgS7XP8pePW1kC4gRz3wmQA229MA3K6cNZoYGAq3LHlP42i2NrZTXSMtuCWrDZwDM3Hq6yr5hFUmkASD4mcAmOoGwH+Mb0cTGNswKsWzgX3n7xPVlhleIViyFnlWm1uQnbBhdNSU1PZzWtzFvdD0OJpUgVEB/uAhh+uBkA6odRslg70eRSfiPChQfUFkFf5ZBNjyO/K59cLOYWlepK58hMExs4e43+f2QC5MaRpkEePxG2qZgMeoEGBvHrioC0HPN8/DLh4Kpp5w6V/tsR5csXxWWK+LMrpmQWJC/EJ0+4I/Q4u19rhLOpmOmimdqw3+xHW8JpwbjdJcsqsYdBpZecj8fXBROxrMymK2ndJOXNzB0KieKZU1KtR3DBT8OncADmDvufc4A2dpOa0If8UbY27kJSanK0kNZ6m601BBkHcmBAEeg+uGWuDtEV0hHeNhzRfA8vTzmZqUMxK1YIUgwFYfFA5tbc2IBtij3NFy7cpqGyQQtmjzG/7eS9H4Zw+lkaQVBqcAy567m/ITyGMGoqS4ktbmeH34rLcZap+J5y4fgfdIuK52rWYCmCxPM7D0GPU+zJJTjl/AHnuWo11NRNvMbcAMyfIZn7IdOyhaGrVD1In9P1w6XUkIt83hkPXVKS7Ynk7sDA0cTmfQZe58FJ5HIOaj+JnAZgDJsoN4M2kQfLe1pIO8AGiwWw6VrGAnUgdc/vpxs9rKIBC2IWAZFhO3VREADoOuLuAsk2k3zOefXjxRa8RSixZoVVQAlbiSZgQL2Ixdhs7yQHQPlZhbmSftzWtTjpZQ1KlUdTpJYL8IJsT7Xw1c7kD4Ps3YZHAFZHMJ3VQaPFBBBNvFYGZmLAwJ5iMFByVw12MG6SUqEOomNySdtS2AE7jbFDkmJJO6SegmHB+CTqrVV1MfhX/HlzwBkWJxcVlmU1D8DTZnHijFzLqDohR0UATv0ubA/LBwLJxtPBGQ0jVcV2ZqjANvBuTeQDH1xOquRG2MYhyQ9Ph1NyG0KHNlgRrHMGNugI5++BOjBzVHl8IIjPd3jh4c+WiApZiCVE2B9psZ+gOFjknGkPaHg6phlq8jwhmE77fSD+OB3G5DeLHvEDryTjOZfvBBsx2+smeWOTj7pulCkmb4zmlQUXYGLayLkdCevnjpKQQTNtmHbuHokfhHtqBKCCze22/wAeHl5pbnKS0lRVYq1SS8C/Iz1641WsDQGhbtODKTI8XtpwRnFKVOivdjW2vwtUloM/aE2BvaPLFntAyCJBjk7xsLbsv7QvY8lVrVswJbLpop/3TJ9zsB6npgQ05qtfIXhsTd5uUN2YL953xAFTvGcuT8XhEoBysSfTE9mC2xV6gAMwjSwy89V6JkM+ldA6E6TeIuDzBHL9nHPVFOWPwu05df0sx7HRnCdVnXpaSRyG04zJYTG4jcERj8QXPE6TKgVRIgE+ZN8dhSUwhhawefjvQqMse8yuOZ+m5IK+dKRKmfukACIIYbSdXnthm9lospi57nY7g+xWJraJIEqEdlYc9Q0rPoTHtiNFcQhzid5Lb+WaxyDfy/FKpNzO/wDpH3uU7AYkaZr00Z7bEDc2tbd4lNMvm++V6bWGmV/tj/GKSZgrK2hTiJolb8wN1O06ysxEHUCVMGdpvEah8j64SDlpWJaHA5Gx4fr3Rq1IiGBPkZgRebD9k4ICClZmXaTbRA8YzVXQUR9BPMC/7jEuAaLpKH/I4BHcOy2hVAG3M3v1/HrjOLiSnHWRpUC378seD7KtroZXajXWrdqUEVEXcifiHWCdjvh2nna05ooY2SMxnJ24/ZWFfh+XJTOZcJBUy45ysBifKwM7D0OGa+IyU7uz1WfDPIwGmmvqMvO9vPUftB5ulXgf01BsAWN7SSYERAJJnYYztkQh2otbU8vyiVFbDC20YLnnJo0F/rYanJZcM4pSYlKbqIgTpufS+3lH44vXTRvAaXEDcN398yqv2XUQntpu8SM/x4chZT3aI1UraXrllI1DlA5yY8PLYX8sChpYrB+vNadLKx0fcZYjI+P3QtGNIAQgSqgydUmTJE+W3zk4cFrKzicWZ4+3XQW1CqGQMSukWdTeDHxIOU8gIv5Y9qLrxGF1gM9x+x/e5cdnuNZeo9Vaqg04JtcGPsjn0APlg8LRqV6oglDGyQnMG37/ACi81l0OXD5XPd22kBqUjSIv8BggjbUQZjBjpcFLPle2TDPDfPI7/XMeSU8I4tUWiO/1CDAqMhKv5Ex8Q6/PAWSkDvKsjWF9m+l0Rk82MxUAPiCXLEAEnlYbWn6YDLNfILN2nJ2MXdyxfTqyrcwAqrIkhBEyIO/LDsfyBTRtf2Aw6pTxDNrMK0MR8Q2M8mtY+YxJK1IY3Ft3Dy/H4QmapVE01HDKugA/3EWA9wAfTEZorHMddjTc39F9RqaxqJ8XIDltAiNonn88e1UODmvwgd3ihe01N5QgEGp8Q2kj9j3wlVktF0KgwCZ8d8hmOV9euaLyPBazICXKdFBIt6DGU6RwOZsnHzwtNg26f1BNuu/njABWcAlHHNG0anaB9cauzQ98gLdAURosLnRdsxwLvK2osAhvve3IA+f7tjrGgaqzKrBHhAzSrj/GnNXQ4UKp+IDcjY32W99zirnXKepaZrWYm69e6zyeQLEKtwwkFlIt9frfbHgxLyuGbigMxkodwh1RI0MYudogwT6/liCmY390X9Vhke0tWlVUl40rpZQhgx9lhPrBERgErGyDNEfSMewgD3VhlO1tKst0qK3NbEfOf0xkz0b/APUrOfSOiOoR/HGkq5J0NG3yP1GN4G+aDsqQPgs35hklGYqVCoCTAuZ+GJt8RPKN8Sbp+Btv+W1+WqOyeepNlzSYAt4oIQCYg2HON77xiQQRZAlglbUdo05ZXz8kpOU1MG7yY5ODFuVpEfLHrJsyYWluH06CYZfLuCWI8IQjVq1fZIu3OTirwsirdGylLL3PPXVRGYqH+INt3hSD1Mfs4zyy5T8NQIaVmMbh9FQUA0mCzGlUQOrcgTOqeY33wQNKzqjaMYBDRmUVxDJgUXYjxZeqyDzTdR8mti8rbtssylmLXrPhvE1qDwsDG4NmHrOM17HNOa28OV0f3gm1j0Nv364povYVhmZ6E+m5gnb38sReyu0LfspTzVHvBUK927FglyQTuTyE9L9fVplYWswjNVquyltlmN/JdKnA21NoqulNrd2GTSBzAkSqnoDhc1smbcrHmFYTMuHuaC8b7ZoV+FV6CaqLI7AzDLE+QIMT0nAQY5DeT9deaM6rEvdfoUBSzgqyKpadnsJOmYDgwZHlI9DjWZa2Hcowhmcfly8P37rSrmadMCSS2vXJ0rceUloBmwWcWVQC7gBa3H8D3QHEalesqsiDQ1TRCnSdRAJ02MC/xEzyEYM2IuzKMzAwlt87X8utw91v2cbL5dgGoM7USxqL4dUXjwkwwUk3HKPYoFiolZK+Ihj7A2trbnnqLo3h3CkztY16eXWkkkIpJgkfa0iwUG0Ai87wcUF3nTJI1FU+Jgje8uO/+9fVV3FcsDR7nMUwqMNOtTKA8pJAKmYIJETzwVw7tnDJZbW97HCbkbjkf39eSjuB8PahWqU6m9iGj4lvefy5YzHsLXZpfarxMxjhpnfxyVnXJ8AEQQBJAO1jv5404z3QAm6EtMFxnZJc0rFyBpCi5OhbdZtuMWWrE4YA4g3PMrvV43rpaGWwbSDAJFrGNid8RiVRSYZMQKGyi1WMazBFtOx87REc+YxXNElexgvh/S17rw0g1z3hI+Qv6WwhXPtHlqlnOHxAI4EJ1SzUefrjHFRbmrmK6GzOYCDz6fljHiidM/C1WtYXKFOXU09Rk1mJNvs9F/PG4Zvh8EdPY/8Abf5KGRPkcS/IbkEUrqpXx+IyPC0A+Q6eWHG17x/oU+yGLUuGXgkTZMmvqrEson6/Xy6/LF4q5jj3k2WuDLRoHinaN0ZNKoxpmzQRIgiCOkeeHhKTmFSOlYQQd61y/EKdZGc0maqxjSASB0gnYn164uDcKro3McBis0LbN8NpUWAb+bWYiS1kHK59eZN45c5LQMlDJXyAu0b7rrQqtTeD3Y8ekhbQInUPrhaQKHsa9txfRelLQSpTFpBGoDoYEj5jDLCCMly8L3U1QRuJU7nUMMGEm4AiwsdgIgzHXbFiuibiLmlhsN/EoQ0YC7hkAPoTLSfoPUjE2VnynFpcOJHoLI+lVEKTamSSygSAea+U7g4nmkJ4ZC/unvD3H53FHrkgyMtOA7Lz6bifW2KluLILMrJsZ7MnIarz3jXD6lGsFdShiZNxNoIMQRI9pws9hBWpLKyaGzCnK5tX1Oo/q09FWPsOt0YjpaJx7cVhSxEm668U4sGQoCS9d0YgC4ARAbeoOIe7JMUNMXyXOgzXTL5BkAZUrSLQxSPkAD6jngHNbpkDu6SPK/8AS6cXzJot4GVgzQKRvAvz5Hb54E6NpUxtL23I03qk4Vl/DcCSASJML6k8vx+WFC3Ua+w8SlZHZ5JjUzNJdJ+ITvMARuYxU4DhwguHHQIbY5HX3H1WT8RWRYbnkduR6fXHnskOrBr7epVxA62qzbPJt4VaCfboRz9sCaQcg2xz3ex4qrmFuZ0S+vl8t46jU9Za5N9gI2FzYY1oSA21rrKmrDezVHcXyLvURKFJgxhgoiwmfF0MRv1wZ0jWC7sk7Q1LybO0+iuMtw2sKFFQtNWR9bAt+EA3jHhtGK2SM6VnaOJJsRYKP4vwnOUqneGnA1zrp+LSCbkrGqACeWLirjccitKOqhLMIO7Q5L0PgXDEWkjK5ELCMp2F4BBENz3G89cMssRdc7PM4yHEE1p53V/Kq6ZYEA/ZcRex2MbqfaeVw6+RQnR5Y2fsdcVE9pan8IVNzSnwdVPNOpBEkdIjphaaO4VnNFQ0g6/Xn48U74fmFq0wJkESp/fLA4ZLZFZ9JUOp5LO03rrXy+gaWG92/IenPDeJdGJe0GJh8Eso0oZ9IiIdfVfX1OK4kw4ksbi10PmucmsuVXxK0E8rxdh0xGPOyqXYIgZDmEdw/OUjUO5VBpDepuTGE5JYcff0Cz2xzSDtRlfQck8HD6bXVrHFDsyCTvMdkvfGSs7rhmg6XC5YlzYbn8hjJbStiGC9gPmPHkE2Jt9s935R1OI00xo3Ijn6+eLskEg7OIYTutv/AGquvfE83Q9KoQbGZU9ehwGKQhxAN7g/RFc0EZjegs5QWshUhQ/J4i/QnocWbKJRgfruP2KYie6F2IZjePwobinBofTVUr1/UWMjDME8kJwuWwHtlZijKyyH/S1JVdQ7uNzclgBI5mCbjzxqQzYkpI3tW2J3ousNRWklYE1wS+tIgDpMHabGcN65IYNgXub8ulimvZTgtCuut6a/y2anA2f++/Xz5zhCd5Js1LVk8kRsDrn4clWjLKAAp09I/wAAfTGcbghzXHFu39eSznd8EOFwhWrrdayauYI3j88NwbTae5NkUPDUwi8RxD3SvOPlWJbWRJP3f/2w/wBuwq8e0agDCYj6FLanG6dNWWkszHiPi9DAlR6k4nteCsWVlQ4ZYBzy/ZU9xLjlajVNXUQ02KgwOvPSZ6HFBiDrrSg2fAI8Nrk633/hWvZvtEmfo6M5RCyYVj8LxAkc1Mnl0N8ONcHizlk1VE6nfeI3+35W/EezBQHuie6gkhd53G24A5D5HEOjtoqxVgPzDNed5vKHUSkoNR3mYP1PpjPkITEdfT0xs7PwTuhQVVVSGqMeYcKo9T8QwCyYjro53d025Wz/AAgMxQFSqNDXDb35bnrEz1OIdd2QWjG4tZ3gqvJsdjAE3NiTHleI/ZxaOBoGefXBJPA139dfZZPRlrNB25lj6xJ9pxZ1r2v+UVr7NzH2H2XzZQgz4gd5IQGfeTiluslPagj+z9EnzXhqJIjUNJYxtuBItG5wAkFwal64YmGyK4pxzSDl8uAWkB23N+Q89vnh5pwjCFzzmG6peztCmEL2NQ/G0XJFvl0xlVT8UhF9E81pYwNRlXO0wbso98LhzyqOkY3Ur6nnKbbMp9DP4YsXkahQ2RrvlKXcV7ygpq0NgZekR4WHMrzDc7b3sTGHaapLDh4o1myZP9d/9LehnKeZpA7q3sVI5gjYg8x642muxBLYXRPUV2varmO7XUCKbsrEfaYbN6xy6lsAnksLJaaUMN2IirRqZRaVSmJpumpkmIYfFp6T02wFwBAdxQJbSHFxR9DtUAIaAOjj5fucEaZBorsiqGZxrrW7S0tLMFT4RJGoiGsDAvfFw5x3LRjZtCSzQ3Pnl9VrSzFSrWOUK91qQxUUASY1CPIiec+mLdm45HemRSPEQnmdisdN3DrclvY6ppd6D/GCV+R3+Y+uMmePC8sO9bVU27BI3RWZyIPxOJ9cBNOL994us0TH/VuSNRSUWSAdyD1N/wA8LvBe0AuAOpB4nNDJAcbDL8LOqXBDATp6QfwxQ9u1weBe3Cx+iu0MILeKzemQ7PHhIkerDb64u5ha90lsrXHnu91YOBaG77/RdFoHT4iFWZE7n05nFWwuLO8QG8/tvKsZBi7ouV04lRp1qDJF0EqTv5+2HY3MljMbf9dCV6F8kMwdfI6heaZypb0kTO0HfBqUnFkt0s76yqd8wD1TqamYhxbxAkeGBvp5m1saZuBdeEbBk3K/BPuxmcahrWoAFZpaPstYG3LljLqSb3SFbGJLEahXFME8x6zywkATv/rrgss2C6Z2jIkDb4Z+uBTxki4GQ0v7q0T7Gx81D8X4AHzOseFagvG8j4iOUkR7zh7Z0najAd30WpHUlkVtSOvT7IrK5YZUBMwF7s2D76Zk3sbnafLG61gaLFLPcajvRHMbuKBpCnUpGnTXvajVSRY+FdU+IkDl+WJAFskd2Jj8TzZoHvbcj+A1iqVVJBFMuNMXEAER1+Mx0+cXZolKloL223269kfw/jOcoPRpFEKu0EFjeen3dwZv6c8VdK5pAWbXMgwF7b36/Ce8R4Zls7qCkLVXmAJtzI5jzGKvjjmvY5rFOF+SmOLcKrZdHJNkYFZAKsrWKnrFrHzwi+F8YN1DGuaUnFIJUIXnpO0gagNKjnYloHXfqA5A5LtaSR0kDXO1/Gv7T1B3a6Tcx8EkCD95gJY/TFy4tFlQnG649fwNw911oVRdUJ3kBYt1G1/n09MLOnANm5lS7i73Rf8AD1EEqhPmx+c7YC7trXsgmVrjYlKs9RasIY+HVBI2U7idyJ6gHERBzu8SiiJlrclg3BKa6+61UqwHiDEG3MqdufqZsb4dx2yScsEcbO0Py8R9wqDgGTq1aaUzUhaahWIETA+u2KR04eS46LmnVElQ6zcgnqcOoIDpQMRuXuTgUlRG1h7FoNuPDj6pqOkaD3l0qZCjVs1NREkFRBHuMUgq+1NpGC1ibjLRTJSMtkl3FKFWjRdqR75Qps3xLa1+Y9dsHbBFM3HEfHiFDHvgcBIbt47x+fqojs61bM2pTlkCt3xHuJE7NFvbyxqjM5LZqKYBubrg6cfXgi6GXhFpqdKNU/llgCTFpMcjir4LiypNsmNzCAe8Bfl4InO8RP8AB0AwvLrHvb8sBLS1gB3FYc9O+JwjdqFO8Zp6ad+QUE+gAJ+hwwBZq26Bty0I/stVoFR3vJO5eTYLMox8g0CeXh64Iy29bFQ2QZx+I8dCPT7p/R4xTbNUqjDR3FMmqTsCuqmB5kwI6zghINgl3wPEDmA3xHLzsfZIM7mQlfvAQtR31BJvB2Bnmd488ZVdHicXBNQOu3BqBkq7h3G6dVAxDTsbNuN+WM6x/wBm3KVkpyx1gcvJP6YkLMkkXvzFvywqG4y0kXJHvp9km7Im2SFrMi8yzeW3z5+2Blkce/EeWnrqfJGaHu3WCMzWfERGxgmJg+nzxp1Fa0tDbaG19bHwS0VMcV+PlkgTqJ1d4pPn+hGEe+52PtAT1uITQwgYcJQnEX7uhWcsDK6bHm1hg1NFhDnXBytlzRY/8krG2339FK8CyX8tKxE6ixB0yBBafeACJtjcpIwIweK0KmW8hjHL7f0u+YyogDYnU7D/AFDu0Hz1nDDgr4u9fhYeneP2QroRmHE2JII6wAJ/7g2EKlt0N5HZNPXVrK2yGZhmSJKQR6Ef8/TGdIBG45XWM9t2h19Ucd9ifqBOKH5rkX9xmhblN8eiEvHjjn0Yn8zHliNmG09uR+q0IdCetyXccyjsgpLXNZjBVYEADczG3n546ZwuLK9NI1ri8swjil/AMp3ZD1iyLUBCsrWneGO429N8QMtUWqkxgtjFyNQfshslVPeMqgikzNdrvU3GoCNiIkk3GKtJVXguGI65eATCnxTRUpPElSLuxLG0eGQBG8AYFMXAhwGiTno+0YW+lhkPFG5Z6vd1NM6pSGU7QSeV5/DCbXHCbcly0tLJESCFUUuNiWpZpQUMANEyIvqHP1Hyw38Y0HDLomoaeV4JAQXEOyg/rZQhtyEm20SrfkfngclJljhNxw/BWnT7QLR2Uot1vCTpk2krpbVzBmZ+dsZEjnXLXZclpdqCL3yW9PhjgmCF97g+2Ey4A5FR2oIzQ+cauvxkkdZkYkyvdkTdWYIj8qacC0lDTJEt4lkwHBVVZSeR1LY9cbNKAYwzrq6BUE3DxoMjyzJB9ChHyjg6WEsPAh5kTKz6SR7YpgIdhWFtysxYYo9+Z8dOvFWVDLLTQU1sQLnqfPF6pzMPYA2PseRVKWHs2grApBg2kRjKAc09m8Wvcev2Tlh8wWS09CudiSB+/YYsA5sTsWoy/P0XrNxXG/NacOkmSIXYzg2z2PZNiae7vO5ClIc2xCjOIH+FNaggANSsPdWUafwj1nG82zCQmtk3lNnn/jGXhuTqllaYLVLaaKhF8m2n5z88NEZJ10jyAze43PgpDj+bTLOmtXYKgYBSIBaTz2PmMAe0XuvS0IqHmS9t3ohM/wAVpFJIkQD89seJFkKnp348ksfItQ0kLFSp8FMSWCmw1C282UgnEAWzW1FKHgjcNToOhxXOYq5hA1FbOjAso31DY2sSOX648SRkoJY4B+4/RU3BOCJxHJk6YzCm7H7wuPZuf+MVEYckJ6l9HOP+p69kx4FWptSirV7qqpKuLDUVgajbeIB8wcB7EDK6mpjkx3Y3EDmFRV86KalWPhbn0P6GMcvBKWxmF3XLwQ2QmQhw1HXqh8tUBK2BBYQf0OPRAhwBGpCK8ZEjcFlRrwSWuDuOv/GIjfYnFodUR7LgAajRbGmdlEg7GP3GL9k75Wi4Oh605oeIauyIUt2q4sT/ANOkaAfEfvH9BjQY3A3AE9Swhv8AmdqdEDk6zLT7skos6g0eV1vaCJjzxo0suAYHK5AL8ep6z/PJc57PA1C+q4C6BeFgQGM3JXkIiZYxOHHOFyrsZZmE87889OV9/LJYZCos7329vz6+pOEJX3KFO7FoqngWYL5h2ixUx9AMLSgk4lnTswxAJ7VcAT05j6ThF7msFxu6z53SoBJsoftdW1GnRBuGFRo3+0FAtEklt+gwfZkRJLz1vWpT5Xd5L7JZ1qVMlVCmrqKqAWIsTOkRAPQEgE8rx0LbgKr2Nkf3v9bcvf8ApL/42oadKiQuggd2QbljNm6He3tjxzyRcDMbpBrv8OSochkGWAsd4qnvJMyDHwxHMCPrggCQklacz8pOX7QOYy+vue6AqhtSqhiEJX7xuIjY9TFsCk0RA7Dix5W38c+C9A4NwZaNJVF2gami7Hmb4o2IDQLDnnMjySt81kwQQyyPOMVkiuLEKjH2NwVOZZ6mXrFKZOmxhriP3InfGQah9LIWtPqtJzGTxhzgqJalOtZhpf8Aex5+mNISU9Z3Xizut+/wSBbLBm3MIHOZV6f+nqPzGMyqpZoNPl4/kJqKZknigq9IMsEb+X788IYdCNerfdMB1igqWXGkoyyJkLtHoeR+mNWIWyK92pabtKadmsrTGkAHwkkajJm/OB5/LDlM1pN1hbQdjq7u5fRM64JJjfGHIHPlO/M6eKdGTcl8iEWJBP3d7/ljQggIeGyHLhr/AEhvf3SRr6JXwh8yaZObVS+okKhFgeRiduVzbBq0sIFxe24fdUgxb1u1Yk325AbYxp5i42vlw0CYa3LRR/8A4jZ1KWYoO1tPdkn0Y2P1x0jblrfAImy3NE0jSbXFvqscl2oprlfvy7MY5nks8yd/IYMahoyOq3fg3SzBzDkAAPyieE9mP40fxGaGmmx1BCTLAbEkRC+Q+eKtLpM9yTr6uOjBjabkanQD9+K2za5RTpo5WiQD8RpjccxaffEuIG5fPav+VTh+GA+Zv9F1Th1R6nfLRC1CD47ggkRqAYlZHIxgDq2JupRKXbm2HANwXZwIsPW4PulOe4I+UC19LMabFqhN5WRO07Xaeox5tVHJoc12VNtU1Q7ORmAnIDUeRHpY2KrmzSZOvTqpHc5gw8bBjsw8jv8APyw4CBmpZephdG75mZjw4Kb7UZGtVzNSpl0VkaDMSJjxQed7+pOASOGJaNBVxsgayU2I+m5em5nJI4IdVYWsQD64I+njf8zQuaZPIzNriEIvBaaiEBW5gAmB6AyB7YEaOPcEf46Um7jfrkleb4JXj+TXUHfx0lP1EfhgPwTW5tt6JqPaEZ/5GnyJ/a8+4tXzgq1ErO40ASUJ0kHmAIHI8uuB9kd5W9A6AsBjaPPVY9lCr14ZgyiTqNtoPzx4QgOVqp7gy41VjmkBDSLggR4QI9r4MRlms+NxBFj9bpZU4cg8RSFtM3N+f7jFOzGtkz27nZXzXajSpKbLA5GI5gHYm18ThCo4vIXfJ16ivrCkAG2yr6m17Tgbm3Ch7WFuG/3KIz/aMFToUlhBuIUSSATBJ2v6EbTjMkp3OcMRyvu6+6oylwnMqU45Rq5SsWkstaHD81POPQHbpAxqRN7MAJmF7J2W4ZWRVJQh1JVVqpBCqTKxG67kmTMenTDrXITnYhZze71ql3EadNAsKSynSVOxKwSY2MkkEjzxDiERszrm5yKaUs6rrp0jU9wQ7E0xz1eGdNh1/SQ9Lm4N75DkM/2iG4sFqo9NBK2UL8Lz8va3nMY8430XmwYmFrj+ut69IyGdRkFx6/jPnyxAIGRWDJG5rtFzVq/3Yo51t68BySlm1sW5DY+9vzOOend2kznE5DofUnyWgwYGALuFn9Rz/wA4q25zO7f1vXibI1OJaBD3HPy/XGrFtExi0mfXulH02M3ZksKj0HIamwJiYHK/TkfLBTFTOcJI/wBem4rwMzQWvCF4sniDrsROPVDc8QVoXZYSsclXCuOpgj1GBRPDXgcUjtGAkCUDRUGbcgeGwN5GB7QkfCf8YsDqUSCzxcpflqGk1KpYsSAqjko5wOZJuScChnDKdzgM9L8yrGO8lyutclk1KbiRP4H22wEk4Gyb25Hw3fhEve4G9aZGqQpaqwKqssxHQXPlhqjc6eQ3zbzzQZSI23Oq8t7S5kZ6uSNmqA6fJRt5WHtJw9LIWxvkGQA/QVtn2MjWu1efYDrzK1rZECoiQLgD0k8hjPo3FzS46krvICGREjQK77YZ0UculNTpBhfYD/jG6GHDZoXybb8z3swN1cc0k4TxnLU01FpfnYyPTGXPR1cz7YclnUDaalZifm88vYLvU7Yav6a/P9MOU/8AHi7OR3or1O15G/I23j191mO0dU7hSOkH9cOf+34dzj7fhJN23UtN8uvNZIyVmRYhV2p/ZXpp8vI7crYBUUc0DczdvH8rqdk7abUksOTz7+fFW2SpKUGKRgFqeeTdSy9os0i6tZNgxVgGsDpeCbneRhZtU6+v9H9pk0zTlb+/6RNHtnWBKvTQkErYMskDUvX4l+uCirdbMdb0M0jdx6KLpduKREvTYLAMqQ3hYb3jYiDi/wAU3Qjrcq/Cv3HreontHxM1c13lHx02QKAbREkmSPM/LFGuxXWzRMAjs7JKspQqU/5irKrqlpgEn4o8gLY8W5LRMjXHDfNWXBuILmICeJmgASNQmZ1LNwDz9DtjwF0jNGY8zkN/6WPaDiFHLjugwrVvtAGFU/3N9ojoIxV5Dck3RUkk/wDkIwt3cT4Dd53QORy2crjUlBIvcqQL9CXk+2KDE7QJif4OA2fIb+v0CJPCsyEaaGneSLgx1EltP+nV6YgtdbRLPmpw4YZL9el/GyTZU1KfeU6sCpUXWpkEG5iCDEEbemBlpt7rznNdZzdBkUz4vxFXyVGowBKOAQfcEYYJBaCk4Yyyoc0b0r4Pw2pXq6qbd3TACsRzaB+HXA3PwDxV6mdrAAcyqDimQNFVpUlL1X8IY+KOh3kR8sFgp3SHE/RYU9ab2GvBLK/ARRZMrQHeZpiHrVDJWmLE/MbDf54YeRewTVPiEZkect3MrOivhq6+7KhhTki4kwzLz2AM+WKscHZrUjyDcN75n8Ap5Xz3dJFOqzFCFXSBDTfxWub8sWe0FCbD2jruba+vLrmgs/nahKrUrzN2pwAQbDTYD7035jCNTH3USOJgBLW+B+/9Kq4aR3ax90b++Mc5FwHLXzST9c0SOduX72wMG97jd4fRVSriVf7HXFIgXmyO0W7yA/jFpGRMi1vPl09sbLAIwAFUROl10XepxqVAKkA/Cf0+W2LlxIsvCkINwc1zw/MBmJApmObn4R5YWOT8gPEqssXcwuvnuG9MxxR6MDXTqIeQNx+/fDAqGgYXEFc/NT1EBxRNJb7hHU+K0KhNMOFYGSGty64pNSxvZ2cRtndWhrmuN3LU1qVNSzVAwiCFvOIho2xXMjr3ysiPqmnReedtu1D1UNKkDTRdxzPr9LYdYwNaGsFgh9m+Y4n6cEr7OZE0SpYQYBM9XE/QEfLGhNTCbZzw3W1/TNZcG0Oz2u3FoDh+31zTXjkgo6i4/EXGOX2c+92r6pHK1kbsWlllFTNVNVQ6nbkdlHkOQGO9Jjpoccm5fEKid9TUER7z15J5T7KAjxMfaPzxhSbfcTZjR5rQh2Pvc5KOLcMGWNkZlt44BHoT1wi+qqZwXB1hyXb7J2fRvYG4Glw42v4rfJPSqDYTjMkmq4Tia8+q16jY9M5tnxNI8AtauTKEOlwLxjb2Xt01B+Hqd+V1xO1v46KQ/FUeRbnb8fhU2W4gukSwB6ExjzgY3FvBarB2jQ8DIgFMs5lqFCgamc7rwyGfQADOwAF+gjc4akjjIzCCx0jnWZdSuUzFGrRqZp8s9GiCrU2Wp4qgXY6GEAf7r4XNPHrayaJeHYA66zXKZasgKVKi/FIamNUMdWmZIEHnfAHQNbliRWySA5tCzq8DUgWIAELB2H54sLhGbPbJLafDQtQrWvTuRIMedhbzvg7CHDNN9qS0FmqBoVlyiMKIIq1AVLH4lSSAo5hmgSd4jbAJH4cgtmmpviCJJflGg3E8TyG5WHZLsytBRVzAXvTspjwz+LfhgkUNsysrae1HzuMVP8o1PH9fVUOa4gygkJCj7T2H15YObBZMVK1xsXXPAZrDLca1DVCsv3qbBh5zBMY8iyUFjYGx4EEKT7ecOVlWvSiCdxybfSR0a5G0OP7zhZ7LFMUj5GXjdqPcfr6eCga+Ydk0FvDqDe/X3xAZuTfbAd62a9N7MZylSyFM2svijmwMMPUtOKhuKTDxWDWvcHuc5cB2y471VLZiv4Upz8IP2oO0Wn288PyOEbQxiVoacyu7WXK304I/h/D1ytIjVqqN4qlU7sb8/LYf5wjLJhGEapuWUzPvoBoFBVc4FqVm0AhpC6rwOoEb8/fFoxhC2qfNrWk2RqZx9AppVplKQDgsIvJOk3vhjEjGNuLG5puckDxHiBcawC7VQsjTBkHZYvA5m4+mBPGJXZHh7ulr9FO+yfaSmNOWdDSYCF1MTqncS11PQYzKunt3gPH8perpHj/IDfrlqquvmQljc8hBk/7Rc4z8LzkwX9vDy3rNLmjU2SvM0KjFitMydpKgx6FpsMakFIWNyGaqJ77jZK6oelTllfziOvNhI3wYMLRmmxPG51jl49WQTZ+RDAFfFNp5WNx54nVNdlY5a5IVlMhqcAxJWZnf4byfQ3wKSJrxYhXxDRyoeydM5tn1FUWmBMb38ybWG+FRRmR4Y3LieA/KQq3iAcb6L7O5Wpn6v8PlB3WXpHx1oufJfP8A5OH46dgGCMZdZn8LNla0jHNmTuVhR4XTpUtKAEoIk7yBufPF5WtbC8xWLm39bXSccTQ8XFgV59207PtIqrJ1EBh1vvjJoqx7O7Ib33rScGnTKyZdqeH6CHA8Lb+o/wAY6nYVSHQ9i7UX9FwO2qdzJ+2Gh+qUU6+vwNvBjzgYy6rZppJ+0Z8twfddns/bLa2jMbjZ9iPE2X3Ds53dSYm1sbu1mdrDhHivndNOad3aAXTF+L1T9ojyGMJtDEBmFLtq1bnfPb0Tvs1kWKVGrAw/JuYi5w1GwNFgMl02wm1DAZH3uTccVEZIAVTpuBMek2/LGZUsu2wX1WtqmQU/aSmyrey+VFZqgqXAiBcbzv8ALE0uzo2ODzquCh/kRrnPYxtgPO+v4SrOcL4iKjrRq/y1aBqYcv8AUpjrvjRDXLoTUUVgXtzIvl+iE4y2VbiVU18wrLl6bEUqJNnjZ2H5e225AC7vFZkjhTN7Nnzbz9uvqgu1vFO9fuV/ppdj1PIeg/TpjzjvVYWYG4jqU34HkU7salBH3hyPOfxwFrARmqySG+S2zWXKbXXFXNLVZjsSS8Sy9V0YUJ1kWvHzPTFGXvcJ2EtBBfokHD6LJX1PpeosQ1iuqBe1pH4+mLxsxPLiumuHUgYLgHXcbXP1+iuQ4y1BsxV8TxPiPXYTy5Tgzn2C5t16mYU8WTeXuefJSeVp8Uzy98tbu0PwidIPoACY8zhe8jswtaR2zaJ3ZObc78r+pP2QuXz1SjXNLN+GpcJUMDffxi4B63HUYux+dnZFMujjkiD6fNu8a+x/R4FO51ipTYQWFxsHHUfdqLvbyYWsLOF7hIvYLNcPI8D92n9HNL0yoqBqZVdQsxA3PNo5avijzwlPNlhGqyZu47l1l5aJHmso9Gsy6opkqYmJI2I5avxgYmGYf7HMb1UtMrchcp3wfjFGizVHrGpWNgXHiUfdC259N8Ekme25t5qoY+UBjRYcEfmqGazKQqlEImTuQb87D0vhFr3agXTUdPFGe+7NKV7H1iDYn3FvYHFxUTHQDrzWgJaZmV+vRLeLcDzFBIIJXpE/KSfPBW1VjaQWRmOjkzjOaN7NVq+WRK4oCqjAkqp8Y8yPwAGHWOGqUmjimuwvs7nonVbMZPiiwU/mCzSCrJ1JI5CDzN8WdZ2QWe41VC4NByOm8FEO4Wn/ANONKKIIG48ydzOJawNGSYhgDXf5cyd/FYZQSyGTdgDMfakEC8yOcgbjFgjPebuZh0F7rPKBrlTtI2PISZOwt13x6ymd7A4McNUHn+HAr3qJ8PxKBY9SB+IHrhd8e8Jcv+Gdhv3T7fr6JHlswwMqBe8xMSd+o2Czgaee0EWJ66zX1WoabsQxCuCraT9lt/KAZI9Mew52S8oxx6Zhep9n8/Q/h0p0DsvO5nnJ5k9cKbQrzC3sYvmO/rf9FiiEucXvRnDqniZTzE/r+OF9hOOJ7HG98/z9QpqxkCF512s7R6GqUifEpKwPK0k9cEjogx1rXt6fv6JuGPtAHKk4Rn0zeXUNuVBvzHXEyCSmcHs65Lj2SMmx0k3ztJB52NgUjzvZ11cMhHhMiR+mNdu3I5Y8MzUnFQTQSXjciez3AtddzVQhAthNpnl1H+MMCsjmjDQ65HrbmjR7PZJM4vZYa8r8uXjporChw2jSuEUef+cDyWrBs+GP/jZmpHtj2uAHc0LlrM3LzA/M4qA6U4GLooYYaCP4qrNgNBvv1+19w/gop5dmW7G7Hy6Dyxjdv/mAOixP5FXy1tK4s04ckZ2UrBaxX7y/hjZauN/j8uGoLeI+iG41S4ka9Q5ZafdEjTqIk2AJ35kHFi118gvpUD6PswJr4kz45xXQgpUFKoITWFsuwAXqdo5Ys8hozSMcdzid4pdluy8r4y0g3CkD8pOBG5zVzLcpiubXKhVJMHwgm48gfab+WIDrKMOPNc1cwCCQYHOCCPbHg0uNkzTwl7rLvnF7zIOtEQzqVnnMwZPpjz25WCaZ/irW9poFD5QBSo5LAxcCy6h9y0lVnbTKNXRKS/Bq1HpbaTsBcknygXjA3txCy5vZMgie6Q66f1z6OSP7P5RlFNVLd1TXTLbv5x+HQW9LjIWQK+VpxF1sTjfLd1v4/Xrxzs4MzXou+nRTD6gRJeRAXyHOf+cDLLuuVSk2gaaFzW/MSLcrb1IZZmpd/SU6jl3PdnnADMqn/tZfRiMVY44TyXSSBsgZIRYPGfnYE+4PiFRIqioYFmE/L/BUe2E6oAPXO1LSQCeuiCp/thVXUgHmf0/PCbk1QMNiVr2cyAYCqyQo+EHZj+gwJzg0YrJqRxb3Qcz7BUuccagTOkqCPlt87YBUEGS50IBHp+ckvCDhy1v91zSbTSBmNbfID/OJbZkAz+Y+w/ahwxTW/wCo9ytKSKyHvCShsBz9RgsLwGYpD3d35Q3lzX/49d6iO3nDGypFbLuyzdgDHoeh9x+WNOMiNwZe4OnXA+xTUD/iWnGMx16pj2daq+VLtpNRiELKQJVZIM8yZExh6MapMYfiTfRuiKDNTElWQgGCFnUdxPUcov8AjJEwWl78nAg7uHMISjRZnWoiNAMlQCdJAmPQxb5YhMOeGtLHnPjx63+q6ZNdJ0nxVCY0E2H+rkT5cvpibq0hxDFo0b9/kj6DPq1uSdLaYKsvyBABX0tjxWf2kcrXRtCkeLUjTqvTkWYwNwZkD05/MYVItkiUMhfCC7UZHy6CzrMSKagT4RYC5ubfjj28Ir7WddHZLMPlXBCmbkoolgLEyBt74Xq6UzCwWeLb0wyXbjvOIUFRStJm0HVYktKzHTUVx6iojA/E45qHwOfC627P0/Sx7acHVuKhdFqy655EhSpH/wBM++NCVveR6CQCkcd4y69UN2HZnV6IP82kSQs3ZJ3HmpO3QiNsVY1pu1y5T+W7CkMorafU2uBx4jy+ioG4nVSzcvvDCkmzo75ZLj49q1kXdcfUf0sv4zMVCO71SPujExUjYzcapmOvrp3jD7DLzRPF8hmRQarWrEwJKEwPpYn2wZ8TrXJX1HZFaH4WOiAeeH7/ACo/M5adNTDGyaoCcxHes7+XU73QdqN2o5Ky7LcSJHdm8YU25QiJ/at0K47ZVa6/YuXfN5YJmBEib25bzhejnLoyHblWOkEO1mYBkbnwyKarrj7R8wcPhz7Lrsk141kzUoVEUkNplSNwRe3nvgk7cTChQuwvCG4Hmu9oqxEGII5iOR8zv74rG7E1We3C6yV9qsialNlX47FeVwdvlN8QRmjwuzQGdyxpZRGEHXUMsPI6V/CfXBQbCy2tm4TM5vAD8n8Lt2P4h4jROxEjy5Y9a6Ltenu0TDUJFxbJGjUZT1t5jliFp004mjDwjMhm6rxTjUbBSRJH5W88TZLTRRR3k0GpXolCnoUDoMVK5CR2NxKmOMdrAHNHLIa1QEgnZFIGxY2J8pwAvubNzWxSbIJb2tQcLcjbeR4blOUMiaVIgtrrVmILAbuwIt1CBmYnbEhmFlt5W06cSPvazWgZchx5mwACN4nmijgiNILKfYfqowtVNxFZj4wYwXa6+/7SDNoahLnn+HTCUsdhcIlO+xDFdZbJN3dOEOjQIUcpEnz3wGenldY4SW23dcUB07A9wxZ3WN40OCByMXH+MI4suzky4cv0jZXxs8+f7W5yLd2k2VdUnexPL1wy6mf2LS7IC9z5oIqGdq7DqbLqawYgXCgQP364A6Rr3AaNGQVwwtF9SUH2loiplTqE6Taehm2G43nsb/8AU5K1McM9uISbgX/sVKQBoZgQNvEZGN2E3Co3Koe3wRddGqH+XKQSWb4QBNgYPL5nB/BEiHZj/KcXBfZLjr0tar4wonU0yTIHsL4gFTNRMls45eC6UW8WshCCCwOgEnqIAnUOmK5r0rgxm/LgT1ZMcppL6SiTMHf9cVxbktM4tjx3NlLdoMlUV3qinUZXJOpBI3JAOmSItfAO8c7JXZsw7PC4i9yc+aL7IpFGtmm+I+BDG0RJHly9sMRMublXrJA5zYxpvRWRohKa19mp1hqP3qdQhSD89XqowWRo1Qi67izcR7jRKe23D1o52lUEKKgmdgGEEH5gfPEOGhTezZMUbmnoKu7TVkK5TNQI1AT0FQfrAwQ2IBSlGC10kHL6Lzh5pP8AxNNtLqdSm252Xzkbj+7AHN3rpC1srOzcMjl11uXoXBe3uVrqBXHd1QLgqSvqpE29ce7Ub1zs+wZcXcAcPK/ujc32wylMeAlz/apA+ZjFTOxEg/j9Q7UBo64KS4xxyrnWCjwpNlH4k88J1FT3bnRdHSbPiom4tTx/Cy4jTCU1T0+lzgexGumrMY0Ga5b+VVTWUbgdXZBMuzAC6nJgC2NXb8uItiGuq4XYtK57zJ5LetxTx95odixCqQLbwBJtc/u2EKem7Nua7Wk2QA90ryA4j0Azt9z/AEja2dqoY7o+zj/GG8BCYbSxuF8fsqJ+LnV4KNRkH2zCj2DEE+oEYuZM9FmiHLNwuk/Z2uFzFakICk94oHIHcnzuoA8sLwO7xCNOMg5OOJU7ato+n+cMHI3Q4jnZY8Ly4q5Tuqh1EEhut7jbzn5Yh4yBTLpjHUdozLqynq3Z6vRdmpeK6kGwNpJ+sYs1y227SgmYGyZa3VJTyy5hB31KGG4P5HHisV0rqZ57F+SLy2Qp0vgQCf3viLoEtTLL85ugO0nGFoUiAQarArTSbsxsLdJ54G82Ft6YoKN00gJHdGp5Jb2UyCUk0i7L9o85Ek+5k4s1oaLBObUnfI4HQH7ImnxvLM7o5CPTaCKgA9wdiCOmIxtQDRVQaHMzDhuzSDtHUSuFeiZUMVtYSOmM6qeTYtTkcT4Rgm11SdaDkc4wg58hBuiswNcCrapmXNOkwYgFBseYscerJ5RhLXEAgeoQGQxh7gRoT7rtUzdRdIDLUBEmRt5E4o+rmbYYg+/K9lDYInXNi1FniEptF4kem4wy7aOKK1rbsvDclhSWkve+9C/xDqfEbHZoBn0wp20rHWcfOwKZ7ONw7o8ku7SZz/pXLtzEewOCslfKwhxvmLItPEGzAtG4qP7EZtVc0KgYU63iTV7befP542mnClq9zo3CdmoyKrc9RZCo0/yxcAbHz8zg+JXgmZMwlrszvQCKDqZvtFVPWBcm3Ow2xNwmgHNaGA5gH1X2XogkoPhaNpIB6ibxP0xUuGi8XODA9/zDVccSdKS9yjA1D/UcGyg8gepwtPIGDmudq6t1XJ2Uei4ynHczl6fwLWC9JWR/ab7eYvilPWWOE6I5pGHQ2T7LZ/LZvLLUddCVJ3tBBI3HmDfGo2ztEuWyRusFxW4CGoVUoVAe8UAFjIEWmR0n6Y85hIXhOQ8EjRBcd4M9QprTUFSCd+f/AByxQjKyNDNg+Uol+HLVyDUPu/DaY0nWtvpGJAu2ylsxZUCTrgoscDDLAAqO8qktsFszW9LAeWK2uF0DKvCbk2A1+wXXNcMju/E4qkinU1p4EkdYC7kRB54qWqwmviyGHUWOZ+/ihstlIdqbqW0HSWmxYRMH0IN/PpheSC+QNlaTaUkTQ4Zg+tk1qIaYHdUtXku/+cZr9muc6735eF/uFnT7bdbJtzzNh9D9ENWymsz3tMt90nSR/wB2/rON2klho4sEDc95Oq42vjmr5e0mfpoBoPX6rWjTetUSjNJUW8I2o+phusXPXCpBkfidqVtbLjjj0GTc03zdV6dMUaw+Eg03WNlNpHyw1oLFbsYY9/aR+YS7iXGe8eVcgAAfDv588QXJiGlaxtiFfcQ4iIMD5452bbhdlGz1/A/KwoqTPvFRXBs6RnFP97IRy6gny8WHqSQuwuOpRKhgDCOC9FqU9SnGoRcLOabFQ1fjNXJZtQPFSqCGQ8ypgweRgg9N8Ua+2RWiIRMzLUKlpdp8s0nXpEx4gcULwNV47Nn/ANRfzXb/ANTZP/4il/3jE9qy2q9/6XWf/GfRB1+19E/0Q9Y/2IY/7iIGPdqD8uaYZsab/wApDPEi/opzMVGq1P4isNJgrTRQJXUIuR8TnYDlvbHm3HecthkbImdjHmNSTy+gGt/LNUPAaTaiSZAUgx1LFo9FBj2xa6yK9zcAA3nLwtb31Ul20roOI0bqB4A0xYT4if8AaY9sLONn3Wts7LZ7sXO3291TZKllcygSAjSdBWAG8xFjbkbi/ri5bDUNwjIrAllnhdcm4336/SAzXCqmXbUwlbCRsZ8uX7vjLlp3wOu7RMxztmFm6ong+cFM9zV+CZVunP5ER88DZh/4pdL5HgjPaZB2kfzAacf2E2zFMmNjTH3Lj/n1wCoifoR3BwzH9+KFG4D/AO3NZukIB1JPttgLmhsQHEk+WiuDd5K4NVUUl/6fKd58vPBodCHDudac17A57hg+brVSPGK38SCreFBaP1PXD9FT375FgNPyjzPEAwtzJ1SleE0wQZJ07SdvTmNuWNItuk31DiCLaqs4Dn6lRhSjWOc7R5/rvimbTYLEkhdE7HEbJrnsjFlpyZn4v8Yu4EaBMisqgLgApTnzUpoYVUJt4TJ84J2tzjEBkh3WRGQ1dZ3XusOSR8MypZvhsNxPOd8ZlUwtdhKbFIyku1vqq+jl9MyIH2V3AtgTHlhulnZpHmgKdCtQ/u7xBtZ51Aej6j7jG1Qy4m5qzRd4KyyOvu0ZCU1VlBIJEAC4tvYNhmUncvPY3EQ7gUQ3bxqNYU6g1ISbxcCYBnna5semIMltVaDZbp2FzMlYZTiFKqRouGEhh8LAeY5+R8+hxcEFISwSRXDtyUV+yNMlGouUKkzFyZ3BYGQfniuDgm2bReAQ8Xv1ok3EeB5inTqoVD0xLKxlmIN22PxcgxBOIIKdirInPa69j6Dl5cQllPL662mjSZGme7Ngo0gBiBYE32wIkXXqh5MdnG/Pz0TrOcL7lQz1gH5DaY3i828pxBB1KxnAOyCTZhqbmai03P3hYnodSmG9bYG5pOaCYjdfZTh+k98tLShEEiSSOu/kD7YXMojdonKUdk66YZzIr4Vpli5O7MTpAuZncf4w+CCFsQzk3cbW5b0EeHhCVJvN+UfTHrJoT4hdMOO9oky3xIzE7ARHvfHG0dI6Y5FZ90i4e1R2XMuFCd4pVVJm28mBvb6434YRCGgG6FK7Fccl6yvPGqslQfHcma2fRQ0Kg13E3FjbzkT5DALXfZa1K4NjLiOSIqZEiqkae8Zmcv1AG3yIHtgls0cSgsP/AFyFvNKa9aqO9JeXWoLQNMETG0jnzwK+9OsLe6BoR5/hdcjxepULBo8LEW/UyflGK43kr047IDDv63LvxfiJopqRRqOxbUfqTq5bA48XEJM1DyQ3j6egy9kZw3PZo0lqNVVVg+BFAFt7karm2+3rYNVOY293zSTWCWQlxvuSTM8GFaWY+ImST1wjE58smRstWN1gAc0M2ZbJxJJBMCPznDT6ctN2GyiYNIzGSs+DdqCwC1V1q1thN/eDg8VQ49yXO/XmsmWmA70eVkw43wQaC1MgAD4DYe0D9cemom3y04KaaqJIB14pT2sof+XLRak7l28J2gwBJjzMW2wKWgbG7FGbLW2fUmtLmStFhnz65rHh/FK+Yp94HA8Wj4QLiOk2v+OE5YJBncdeSPJFBC/AW8+Kx4tRrnMCiXWTTD6r2kkQPlg8VLhsZTiPslRVNwHsxYI7J9lkjxEn6D5YcsSkX1GaIzXZ6lpPhFh5/ricNkualyL7DcMFOk7zJZzfoBYD8fngkAvdyXkfjfZOahCqT1v74YARw3E4BR/F6xYtM9P1wS2S6CmjDWiyD4bEnzE/PGFXn/KlK099VVgYvthV9mmwWXqkXF8qrsNQB9R6Y0aDQ+S8XFuiGXJALopgA+JlmYDEQTHoI+fXDxNs15jyTnpldH9lclTzuVZczTUup0kry6Mh3B/fPEsGIXKaqXvpJg6E2Bz/AEUh4QtTh3EFy2vXSdlt5OSA0cmHOLEfSo7rrJ6pLK2kM1rOF/bP0TntPRZM2hVipqCVKsQQVjUDEWIjrzt1s+4dks2lIMDri4Gvnw680dw7ieZ7wKzI6k81ggRyI/PHu0IQJI4S27QQqQIpvAnrggs7ck7kJP2l7OjNIF1BYO+mT6TNsDkiLhYFEilwG6S5jspSXuKaGFDEvO72JMxzJX5E4Xc3A0hXMhccRTPiSinRcqWFrD1tcbRgdNBjdrqlJ5sDbpAuUajlWrF2eo/hWTZWNtUY0JRgFuCPsw4nYtxTvLcJRUQVf5j6RLnnhYvtqnH1kgccBsF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5463"/>
            <a:ext cx="3240822" cy="2137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178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Monosaccharides</a:t>
            </a:r>
            <a:r>
              <a:rPr lang="en-US" dirty="0" smtClean="0"/>
              <a:t> give us a quick energy rush.</a:t>
            </a:r>
          </a:p>
          <a:p>
            <a:pPr lvl="1"/>
            <a:r>
              <a:rPr lang="en-US" dirty="0" smtClean="0"/>
              <a:t>Think a kid eating candy. </a:t>
            </a:r>
          </a:p>
          <a:p>
            <a:r>
              <a:rPr lang="en-US" dirty="0" smtClean="0"/>
              <a:t>Polysaccharides give us slightly longer energy.  </a:t>
            </a:r>
          </a:p>
          <a:p>
            <a:pPr lvl="1"/>
            <a:r>
              <a:rPr lang="en-US" dirty="0" smtClean="0"/>
              <a:t>Think athletes carb-loading on pasta.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Carbohydrates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4267200" cy="3075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131" y="3463636"/>
            <a:ext cx="4290834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515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Sugars often end in –</a:t>
            </a:r>
            <a:r>
              <a:rPr lang="en-US" dirty="0" err="1" smtClean="0"/>
              <a:t>ose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Examples: glucose, fructose, lactose</a:t>
            </a:r>
          </a:p>
          <a:p>
            <a:pPr lvl="1"/>
            <a:endParaRPr lang="en-US" dirty="0" smtClean="0"/>
          </a:p>
          <a:p>
            <a:r>
              <a:rPr lang="en-US" b="1" dirty="0"/>
              <a:t>Polysaccharides</a:t>
            </a:r>
            <a:r>
              <a:rPr lang="en-US" dirty="0"/>
              <a:t> are made of many monomers</a:t>
            </a:r>
          </a:p>
          <a:p>
            <a:pPr lvl="1"/>
            <a:r>
              <a:rPr lang="en-US" dirty="0"/>
              <a:t>Starch</a:t>
            </a:r>
          </a:p>
          <a:p>
            <a:pPr lvl="1"/>
            <a:r>
              <a:rPr lang="en-US" dirty="0"/>
              <a:t>Glycogen</a:t>
            </a:r>
          </a:p>
          <a:p>
            <a:pPr lvl="1"/>
            <a:r>
              <a:rPr lang="en-US" dirty="0"/>
              <a:t>Cellulose</a:t>
            </a:r>
          </a:p>
          <a:p>
            <a:pPr lvl="1"/>
            <a:r>
              <a:rPr lang="en-US" dirty="0"/>
              <a:t>Chitin</a:t>
            </a:r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Carbohydrates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429000"/>
            <a:ext cx="3325403" cy="30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569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Lipids provide long-term energy.</a:t>
            </a:r>
          </a:p>
          <a:p>
            <a:r>
              <a:rPr lang="en-US" dirty="0" smtClean="0"/>
              <a:t>Examples are fats, oils, and waxes.</a:t>
            </a:r>
          </a:p>
          <a:p>
            <a:r>
              <a:rPr lang="en-US" dirty="0" smtClean="0"/>
              <a:t>Steroids are also lipids.</a:t>
            </a:r>
          </a:p>
          <a:p>
            <a:r>
              <a:rPr lang="en-US" dirty="0" smtClean="0"/>
              <a:t>The monomer of a lipid is 3 fatty acids and a glycerol.</a:t>
            </a:r>
          </a:p>
          <a:p>
            <a:r>
              <a:rPr lang="en-US" dirty="0" smtClean="0"/>
              <a:t>Lipids are insoluble in water.  This is because they are non-polar.</a:t>
            </a:r>
          </a:p>
          <a:p>
            <a:r>
              <a:rPr lang="en-US" dirty="0" smtClean="0"/>
              <a:t>The brown paper bag test is used to identify a lipid.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Lipids	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228600"/>
            <a:ext cx="4075141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22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828800"/>
            <a:ext cx="8229600" cy="45720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They store and transmit genetic information.</a:t>
            </a:r>
          </a:p>
          <a:p>
            <a:r>
              <a:rPr lang="en-US" dirty="0" smtClean="0"/>
              <a:t>They make us what we are.</a:t>
            </a:r>
          </a:p>
          <a:p>
            <a:r>
              <a:rPr lang="en-US" dirty="0" smtClean="0"/>
              <a:t>Over 99.9% of our DNA is the same.</a:t>
            </a:r>
          </a:p>
          <a:p>
            <a:r>
              <a:rPr lang="en-US" dirty="0" smtClean="0"/>
              <a:t>African chimpanzees share 98% of </a:t>
            </a:r>
          </a:p>
          <a:p>
            <a:pPr marL="0" indent="0">
              <a:buNone/>
            </a:pPr>
            <a:r>
              <a:rPr lang="en-US" dirty="0" smtClean="0"/>
              <a:t>    our DNA.</a:t>
            </a:r>
          </a:p>
          <a:p>
            <a:r>
              <a:rPr lang="en-US" dirty="0" smtClean="0"/>
              <a:t>This tells us that a little change in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our DNA can make a BIG difference.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Nucleic Acids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955" y="2819400"/>
            <a:ext cx="2634051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6031" y="1524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332" y="161925"/>
            <a:ext cx="249555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780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Their monomer is a nucleotide.</a:t>
            </a:r>
          </a:p>
          <a:p>
            <a:r>
              <a:rPr lang="en-US" dirty="0" smtClean="0"/>
              <a:t>Nucleotides are made of a sugar, a phosphate, and a nitrogenous base.</a:t>
            </a:r>
          </a:p>
          <a:p>
            <a:r>
              <a:rPr lang="en-US" dirty="0" smtClean="0"/>
              <a:t>All living things contain nucleic acids</a:t>
            </a:r>
            <a:r>
              <a:rPr lang="en-US" dirty="0" smtClean="0"/>
              <a:t>.</a:t>
            </a:r>
          </a:p>
          <a:p>
            <a:r>
              <a:rPr lang="en-US" dirty="0" smtClean="0"/>
              <a:t>DNA has complementary bases (A=T &amp; C=G).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Nucleic Acids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3962400" cy="125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96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DNA and RNA are examples.</a:t>
            </a:r>
          </a:p>
          <a:p>
            <a:r>
              <a:rPr lang="en-US" dirty="0"/>
              <a:t>DNA has the sugar </a:t>
            </a:r>
            <a:r>
              <a:rPr lang="en-US" dirty="0" err="1"/>
              <a:t>deoxyribose</a:t>
            </a:r>
            <a:r>
              <a:rPr lang="en-US" dirty="0"/>
              <a:t>.</a:t>
            </a:r>
          </a:p>
          <a:p>
            <a:r>
              <a:rPr lang="en-US" dirty="0"/>
              <a:t>RNA has the sugar ribose.</a:t>
            </a:r>
          </a:p>
          <a:p>
            <a:r>
              <a:rPr lang="en-US" dirty="0"/>
              <a:t>DNA has the bases A,T, G, &amp; C.</a:t>
            </a:r>
          </a:p>
          <a:p>
            <a:r>
              <a:rPr lang="en-US" dirty="0"/>
              <a:t>RNA has the bases A, U, G, &amp; C</a:t>
            </a:r>
            <a:r>
              <a:rPr lang="en-US" dirty="0" smtClean="0"/>
              <a:t>.</a:t>
            </a:r>
          </a:p>
          <a:p>
            <a:r>
              <a:rPr lang="en-US" dirty="0" smtClean="0"/>
              <a:t>DNA is in the structure of a </a:t>
            </a:r>
          </a:p>
          <a:p>
            <a:pPr marL="0" indent="0">
              <a:buNone/>
            </a:pPr>
            <a:r>
              <a:rPr lang="en-US" dirty="0" smtClean="0"/>
              <a:t>    double helix.</a:t>
            </a:r>
          </a:p>
          <a:p>
            <a:r>
              <a:rPr lang="en-US" dirty="0" smtClean="0"/>
              <a:t>RNA is single-stranded.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Nucleic Acids – DNA &amp; RNA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524000"/>
            <a:ext cx="3272589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613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 – various biological functions</a:t>
            </a:r>
          </a:p>
          <a:p>
            <a:pPr lvl="1"/>
            <a:r>
              <a:rPr lang="en-US" sz="1600" dirty="0" smtClean="0"/>
              <a:t>makes up hair and fingernails</a:t>
            </a:r>
          </a:p>
          <a:p>
            <a:pPr lvl="1"/>
            <a:r>
              <a:rPr lang="en-US" sz="1600" dirty="0" smtClean="0"/>
              <a:t>helps fight disease in immune system</a:t>
            </a:r>
          </a:p>
          <a:p>
            <a:pPr lvl="1"/>
            <a:r>
              <a:rPr lang="en-US" sz="1600" dirty="0"/>
              <a:t>s</a:t>
            </a:r>
            <a:r>
              <a:rPr lang="en-US" sz="1600" dirty="0" smtClean="0"/>
              <a:t>peeds up chemical reactions</a:t>
            </a:r>
          </a:p>
          <a:p>
            <a:pPr lvl="1"/>
            <a:r>
              <a:rPr lang="en-US" sz="1600" dirty="0"/>
              <a:t>b</a:t>
            </a:r>
            <a:r>
              <a:rPr lang="en-US" sz="1600" dirty="0" smtClean="0"/>
              <a:t>uilds muscle and aids in recovery</a:t>
            </a:r>
          </a:p>
          <a:p>
            <a:pPr lvl="1"/>
            <a:r>
              <a:rPr lang="en-US" sz="1600" dirty="0" smtClean="0"/>
              <a:t>makes hormones</a:t>
            </a:r>
          </a:p>
          <a:p>
            <a:r>
              <a:rPr lang="en-US" dirty="0" smtClean="0"/>
              <a:t>Amino acids are monomers of protein.</a:t>
            </a:r>
          </a:p>
          <a:p>
            <a:r>
              <a:rPr lang="en-US" dirty="0" smtClean="0"/>
              <a:t>Protein is found in meat, cheese, beans, nuts, soy, and milk.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Proteins (Polypeptide)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436" y="4578927"/>
            <a:ext cx="3200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222" y="4578927"/>
            <a:ext cx="3282594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799" y="838200"/>
            <a:ext cx="1957431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50" y="4816186"/>
            <a:ext cx="1966432" cy="183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623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Hemoglobin is a protein that carries oxygen in our RBC’s.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819400"/>
            <a:ext cx="4533900" cy="3627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412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Enzymes </a:t>
            </a:r>
            <a:r>
              <a:rPr lang="en-US" dirty="0"/>
              <a:t>are an important type of protein</a:t>
            </a:r>
            <a:r>
              <a:rPr lang="en-US" dirty="0" smtClean="0"/>
              <a:t>.</a:t>
            </a:r>
          </a:p>
          <a:p>
            <a:r>
              <a:rPr lang="en-US" dirty="0" smtClean="0"/>
              <a:t>Enzymes </a:t>
            </a:r>
            <a:r>
              <a:rPr lang="en-US" dirty="0"/>
              <a:t>are biological catalysts.</a:t>
            </a:r>
          </a:p>
          <a:p>
            <a:r>
              <a:rPr lang="en-US" dirty="0"/>
              <a:t>Catalysts are things that speed up chemical reactions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Lighter fluid is a catalyst</a:t>
            </a:r>
            <a:r>
              <a:rPr lang="en-US" dirty="0" smtClean="0"/>
              <a:t>.</a:t>
            </a:r>
          </a:p>
          <a:p>
            <a:r>
              <a:rPr lang="en-US" dirty="0" smtClean="0"/>
              <a:t>Enzymes work by lowering the activation energy(energy needed to start a reaction).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Proteins - Enzymes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29588"/>
            <a:ext cx="4282591" cy="2376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191" y="609600"/>
            <a:ext cx="3999871" cy="2996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694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Solution – a mixture in which substances are evenly distributed</a:t>
            </a:r>
          </a:p>
          <a:p>
            <a:pPr lvl="1"/>
            <a:r>
              <a:rPr lang="en-US" dirty="0" smtClean="0"/>
              <a:t>Examples: sweet tea, </a:t>
            </a:r>
            <a:r>
              <a:rPr lang="en-US" dirty="0" err="1" smtClean="0"/>
              <a:t>Kool</a:t>
            </a:r>
            <a:r>
              <a:rPr lang="en-US" dirty="0" smtClean="0"/>
              <a:t> Aid, hot chocolate</a:t>
            </a:r>
          </a:p>
          <a:p>
            <a:r>
              <a:rPr lang="en-US" dirty="0" smtClean="0"/>
              <a:t>Solute – substance that gets dissolved</a:t>
            </a:r>
          </a:p>
          <a:p>
            <a:pPr lvl="1"/>
            <a:r>
              <a:rPr lang="en-US" dirty="0"/>
              <a:t>Examples – sugar, </a:t>
            </a:r>
            <a:r>
              <a:rPr lang="en-US" dirty="0" smtClean="0"/>
              <a:t>salt</a:t>
            </a:r>
          </a:p>
          <a:p>
            <a:r>
              <a:rPr lang="en-US" dirty="0" smtClean="0"/>
              <a:t>Solvent – agent that dissolves others</a:t>
            </a:r>
          </a:p>
          <a:p>
            <a:pPr lvl="1"/>
            <a:r>
              <a:rPr lang="en-US" smtClean="0"/>
              <a:t>Example - Water </a:t>
            </a:r>
            <a:r>
              <a:rPr lang="en-US" dirty="0" smtClean="0"/>
              <a:t>is called the universal solvent</a:t>
            </a:r>
          </a:p>
          <a:p>
            <a:pPr marL="36576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Solutions</a:t>
            </a:r>
            <a:endParaRPr lang="en-US" dirty="0"/>
          </a:p>
        </p:txBody>
      </p:sp>
      <p:pic>
        <p:nvPicPr>
          <p:cNvPr id="1026" name="Picture 2" descr="https://encrypted-tbn3.gstatic.com/images?q=tbn:ANd9GcS850fBBVY7J-XCMCWeoY9q1jHOHaVc-PgbF-cNZDtmzCe-3-7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5127" y="4634037"/>
            <a:ext cx="3345873" cy="187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ncrypted-tbn1.gstatic.com/images?q=tbn:ANd9GcQ2Ir9dZJl-eUggnPqLbGG4KAwZSJLO3Eu7d9d9l9h-XuxkHfVHD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34336"/>
            <a:ext cx="3048000" cy="207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532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Enzymes fit together with substrates.  They are said to fit together like a LOCK and KEY.</a:t>
            </a:r>
            <a:endParaRPr lang="en-US" dirty="0"/>
          </a:p>
          <a:p>
            <a:r>
              <a:rPr lang="en-US" dirty="0" smtClean="0"/>
              <a:t>Enzymes that have been denatured (misshaped) do not work.</a:t>
            </a:r>
          </a:p>
          <a:p>
            <a:pPr lvl="1"/>
            <a:r>
              <a:rPr lang="en-US" dirty="0" smtClean="0"/>
              <a:t>Think lactose-intolerance (lactase).</a:t>
            </a:r>
          </a:p>
          <a:p>
            <a:r>
              <a:rPr lang="en-US" dirty="0" smtClean="0"/>
              <a:t>Temperature and pH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can denature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enzymes.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Proteins - Enzymes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51421"/>
            <a:ext cx="4038600" cy="268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066" y="4648200"/>
            <a:ext cx="2486025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115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concentration:  lot of solute. Thick, can be diluted by adding solvent. </a:t>
            </a:r>
          </a:p>
          <a:p>
            <a:pPr lvl="1"/>
            <a:r>
              <a:rPr lang="en-US" dirty="0" smtClean="0"/>
              <a:t>Example: sweet tea</a:t>
            </a:r>
          </a:p>
          <a:p>
            <a:r>
              <a:rPr lang="en-US" dirty="0" smtClean="0"/>
              <a:t>Low concentration– lots of solvent. Thin and runny, can be thickened by adding solute.</a:t>
            </a:r>
          </a:p>
          <a:p>
            <a:pPr lvl="1"/>
            <a:r>
              <a:rPr lang="en-US" dirty="0" smtClean="0"/>
              <a:t>Example: unsweetened tea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Concentration gradient – difference in concentration</a:t>
            </a:r>
          </a:p>
          <a:p>
            <a:pPr marL="365760" lvl="1" indent="0">
              <a:buNone/>
            </a:pPr>
            <a:endParaRPr lang="en-US" dirty="0" smtClean="0"/>
          </a:p>
          <a:p>
            <a:pPr marL="365760" lvl="1" indent="0">
              <a:buNone/>
            </a:pPr>
            <a:endParaRPr lang="en-US" dirty="0" smtClean="0"/>
          </a:p>
          <a:p>
            <a:pPr marL="365760" lvl="1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Concentrations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798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Acids &amp; Bases</a:t>
            </a:r>
            <a:endParaRPr lang="en-US" dirty="0"/>
          </a:p>
        </p:txBody>
      </p:sp>
      <p:pic>
        <p:nvPicPr>
          <p:cNvPr id="4" name="Picture 8" descr="http://bio.sunyorange.edu/updated2/wildlife/habitat/Environment/website_envir/acid_rain_files/5_pH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82"/>
          <a:stretch>
            <a:fillRect/>
          </a:stretch>
        </p:blipFill>
        <p:spPr bwMode="auto">
          <a:xfrm>
            <a:off x="1600200" y="3783136"/>
            <a:ext cx="5943600" cy="2724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990600" y="1676400"/>
            <a:ext cx="77724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 smtClean="0"/>
              <a:t>The pH scale measures the H+ or OH- released when something is placed in water.</a:t>
            </a:r>
          </a:p>
          <a:p>
            <a:endParaRPr lang="en-US" sz="2600" dirty="0" smtClean="0"/>
          </a:p>
          <a:p>
            <a:r>
              <a:rPr lang="en-US" sz="2600" dirty="0" smtClean="0"/>
              <a:t>It ranges from 0 to 14.  Acids are 0 up to 7.  A pH of 7 is neutral.  Anything above 7 up to 14 is a base.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46525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Strong acids and bases are towards the ends.  Weak acids and bases are closer to 7.</a:t>
            </a:r>
          </a:p>
          <a:p>
            <a:r>
              <a:rPr lang="en-US" dirty="0" smtClean="0"/>
              <a:t>Below are some examples of things of varying pH levels.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Acids &amp; Bases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352800"/>
            <a:ext cx="5787342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176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Buffers are substances that can act as weak acids or weak bases to balance pH and maintain homeostasis.</a:t>
            </a:r>
          </a:p>
          <a:p>
            <a:r>
              <a:rPr lang="en-US" dirty="0" smtClean="0"/>
              <a:t>Neutralization occurs when a substance of equal strength cancels out the strength of the solution.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BUFFERS	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429000"/>
            <a:ext cx="5486400" cy="308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5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Macromolecules AKA Organic Molecules AKA Biochemistry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916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433732"/>
            <a:ext cx="8610600" cy="1981200"/>
          </a:xfrm>
        </p:spPr>
        <p:txBody>
          <a:bodyPr/>
          <a:lstStyle/>
          <a:p>
            <a:r>
              <a:rPr lang="en-US" dirty="0" smtClean="0"/>
              <a:t>Monomer – small organic subunit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09800" y="4026932"/>
            <a:ext cx="4610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It’s basically a building block.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77860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433732"/>
            <a:ext cx="8610600" cy="1981200"/>
          </a:xfrm>
        </p:spPr>
        <p:txBody>
          <a:bodyPr/>
          <a:lstStyle/>
          <a:p>
            <a:r>
              <a:rPr lang="en-US" dirty="0" smtClean="0"/>
              <a:t>Polymer– large molecules containing many monomers.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09800" y="4026932"/>
            <a:ext cx="46101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/>
              <a:t>It’s what you make </a:t>
            </a:r>
            <a:r>
              <a:rPr lang="en-US" sz="3600" dirty="0" smtClean="0"/>
              <a:t>out </a:t>
            </a:r>
            <a:r>
              <a:rPr lang="en-US" sz="3600" dirty="0" smtClean="0"/>
              <a:t>of the building blocks!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5776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887</TotalTime>
  <Words>721</Words>
  <Application>Microsoft Office PowerPoint</Application>
  <PresentationFormat>On-screen Show (4:3)</PresentationFormat>
  <Paragraphs>117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Constantia</vt:lpstr>
      <vt:lpstr>Wingdings 2</vt:lpstr>
      <vt:lpstr>Paper</vt:lpstr>
      <vt:lpstr>BASIC CHEMISTRY</vt:lpstr>
      <vt:lpstr>Solutions</vt:lpstr>
      <vt:lpstr>Concentrations</vt:lpstr>
      <vt:lpstr>Acids &amp; Bases</vt:lpstr>
      <vt:lpstr>Acids &amp; Bases</vt:lpstr>
      <vt:lpstr>BUFFERS </vt:lpstr>
      <vt:lpstr>Macromolecules AKA Organic Molecules AKA Biochemistry</vt:lpstr>
      <vt:lpstr>Monomer – small organic subunit</vt:lpstr>
      <vt:lpstr>Polymer– large molecules containing many monomers.</vt:lpstr>
      <vt:lpstr>Carbohydrates</vt:lpstr>
      <vt:lpstr>Carbohydrates</vt:lpstr>
      <vt:lpstr>Carbohydrates</vt:lpstr>
      <vt:lpstr>Lipids </vt:lpstr>
      <vt:lpstr>Nucleic Acids</vt:lpstr>
      <vt:lpstr>Nucleic Acids</vt:lpstr>
      <vt:lpstr>Nucleic Acids – DNA &amp; RNA</vt:lpstr>
      <vt:lpstr>Proteins (Polypeptide)</vt:lpstr>
      <vt:lpstr>Proteins</vt:lpstr>
      <vt:lpstr>Proteins - Enzymes</vt:lpstr>
      <vt:lpstr>Proteins - Enzymes</vt:lpstr>
    </vt:vector>
  </TitlesOfParts>
  <Company>Johnston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Michael Johnston</dc:creator>
  <cp:lastModifiedBy>Joe Michael Johnston</cp:lastModifiedBy>
  <cp:revision>36</cp:revision>
  <dcterms:created xsi:type="dcterms:W3CDTF">2015-01-28T14:44:09Z</dcterms:created>
  <dcterms:modified xsi:type="dcterms:W3CDTF">2020-01-22T12:56:49Z</dcterms:modified>
</cp:coreProperties>
</file>