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4" r:id="rId17"/>
    <p:sldId id="271" r:id="rId18"/>
    <p:sldId id="272" r:id="rId19"/>
  </p:sldIdLst>
  <p:sldSz cx="10160000" cy="7620000"/>
  <p:notesSz cx="7620000" cy="10160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050" y="-90"/>
      </p:cViewPr>
      <p:guideLst>
        <p:guide orient="horz" pos="2400"/>
        <p:guide pos="32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418950367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79525" y="768350"/>
            <a:ext cx="5060950" cy="3797300"/>
          </a:xfrm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4110893"/>
            <a:ext cx="9228667" cy="1270000"/>
          </a:xfrm>
        </p:spPr>
        <p:txBody>
          <a:bodyPr>
            <a:noAutofit/>
          </a:bodyPr>
          <a:lstStyle>
            <a:lvl1pPr marL="0" indent="0" algn="ctr">
              <a:buNone/>
              <a:defRPr sz="2400" spc="111" baseline="0">
                <a:solidFill>
                  <a:schemeClr val="tx2"/>
                </a:solidFill>
              </a:defRPr>
            </a:lvl1pPr>
            <a:lvl2pPr marL="507995" indent="0" algn="ctr">
              <a:buNone/>
            </a:lvl2pPr>
            <a:lvl3pPr marL="1015990" indent="0" algn="ctr">
              <a:buNone/>
            </a:lvl3pPr>
            <a:lvl4pPr marL="1523985" indent="0" algn="ctr">
              <a:buNone/>
            </a:lvl4pPr>
            <a:lvl5pPr marL="2031980" indent="0" algn="ctr">
              <a:buNone/>
            </a:lvl5pPr>
            <a:lvl6pPr marL="2539975" indent="0" algn="ctr">
              <a:buNone/>
            </a:lvl6pPr>
            <a:lvl7pPr marL="3047970" indent="0" algn="ctr">
              <a:buNone/>
            </a:lvl7pPr>
            <a:lvl8pPr marL="3555964" indent="0" algn="ctr">
              <a:buNone/>
            </a:lvl8pPr>
            <a:lvl9pPr marL="4063959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508000" y="1593036"/>
            <a:ext cx="9228667" cy="2201333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53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626251" y="3944585"/>
            <a:ext cx="3302000" cy="1764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231749" y="3944585"/>
            <a:ext cx="3302000" cy="1764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044831" y="3918113"/>
            <a:ext cx="50800" cy="5080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01599" tIns="50799" rIns="101599" bIns="5079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5154"/>
            <a:ext cx="2286000" cy="650169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305154"/>
            <a:ext cx="6688667" cy="650169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08000" y="1693333"/>
            <a:ext cx="9144000" cy="5080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94667"/>
            <a:ext cx="8805333" cy="15240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53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5509849"/>
            <a:ext cx="8805333" cy="1094151"/>
          </a:xfrm>
        </p:spPr>
        <p:txBody>
          <a:bodyPr anchor="t"/>
          <a:lstStyle>
            <a:lvl1pPr marL="0" indent="0">
              <a:buNone/>
              <a:defRPr sz="2200" spc="111" baseline="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5463325"/>
            <a:ext cx="8805333" cy="4779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508000" y="1693333"/>
            <a:ext cx="4511040" cy="5080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5164667" y="1693333"/>
            <a:ext cx="4511040" cy="5080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555103"/>
            <a:ext cx="4489098" cy="846667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01599" tIns="50799" rIns="101599" bIns="50799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900" b="1">
                <a:solidFill>
                  <a:schemeClr val="tx2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508000" y="2446551"/>
            <a:ext cx="4487333" cy="434848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5166431" y="2446551"/>
            <a:ext cx="4487333" cy="434848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72720"/>
            <a:ext cx="9144000" cy="1270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5164667" y="1555103"/>
            <a:ext cx="4489098" cy="846667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01599" tIns="50799" rIns="101599" bIns="50799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900" b="1" baseline="0">
                <a:solidFill>
                  <a:schemeClr val="tx2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625494" y="2422466"/>
            <a:ext cx="4165600" cy="1764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283200" y="2422466"/>
            <a:ext cx="4165600" cy="1764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508000" y="508000"/>
            <a:ext cx="6942667" cy="6350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535333" y="1778000"/>
            <a:ext cx="2204720" cy="4148667"/>
          </a:xfrm>
        </p:spPr>
        <p:txBody>
          <a:bodyPr tIns="50799" bIns="50799" anchor="t" anchorCtr="0"/>
          <a:lstStyle>
            <a:lvl1pPr marL="0" indent="0">
              <a:lnSpc>
                <a:spcPct val="125000"/>
              </a:lnSpc>
              <a:spcAft>
                <a:spcPts val="1111"/>
              </a:spcAft>
              <a:buNone/>
              <a:defRPr sz="1800">
                <a:solidFill>
                  <a:schemeClr val="tx2"/>
                </a:solidFill>
              </a:defRPr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7535334" y="508000"/>
            <a:ext cx="2201333" cy="1185333"/>
          </a:xfrm>
        </p:spPr>
        <p:txBody>
          <a:bodyPr lIns="101599" tIns="101599" anchor="b" anchorCtr="0"/>
          <a:lstStyle>
            <a:lvl1pPr algn="l">
              <a:buNone/>
              <a:defRPr sz="2000" b="1" spc="-56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0" y="508000"/>
            <a:ext cx="2286000" cy="1185333"/>
          </a:xfrm>
        </p:spPr>
        <p:txBody>
          <a:bodyPr lIns="101599" tIns="101599" anchor="b" anchorCtr="0"/>
          <a:lstStyle>
            <a:lvl1pPr algn="l">
              <a:buNone/>
              <a:defRPr sz="2000" b="1" spc="-56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08000" y="508000"/>
            <a:ext cx="6688667" cy="6180667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6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6000" y="1778000"/>
            <a:ext cx="2286000" cy="4910667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111"/>
              </a:spcAft>
              <a:buFontTx/>
              <a:buNone/>
              <a:defRPr sz="1800" b="0">
                <a:solidFill>
                  <a:schemeClr val="tx2"/>
                </a:solidFill>
              </a:defRPr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508000" y="1608667"/>
            <a:ext cx="9144000" cy="5198181"/>
          </a:xfrm>
          <a:prstGeom prst="rect">
            <a:avLst/>
          </a:prstGeom>
        </p:spPr>
        <p:txBody>
          <a:bodyPr vert="horz" lIns="101599" tIns="50799" rIns="101599" bIns="5079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6434667" y="6892963"/>
            <a:ext cx="2878667" cy="426720"/>
          </a:xfrm>
          <a:prstGeom prst="rect">
            <a:avLst/>
          </a:prstGeom>
        </p:spPr>
        <p:txBody>
          <a:bodyPr vert="horz" lIns="101599" tIns="50799" rIns="101599" bIns="50799" anchor="ctr" anchorCtr="0"/>
          <a:lstStyle>
            <a:lvl1pPr algn="l" eaLnBrk="1" latinLnBrk="0" hangingPunct="1">
              <a:defRPr kumimoji="0" sz="1300">
                <a:solidFill>
                  <a:schemeClr val="tx2"/>
                </a:solidFill>
              </a:defRPr>
            </a:lvl1pPr>
          </a:lstStyle>
          <a:p>
            <a:fld id="{B41ABA4E-CD72-497B-97AA-7213B3980F60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370667" y="6892963"/>
            <a:ext cx="3979333" cy="426720"/>
          </a:xfrm>
          <a:prstGeom prst="rect">
            <a:avLst/>
          </a:prstGeom>
        </p:spPr>
        <p:txBody>
          <a:bodyPr vert="horz" lIns="101599" tIns="50799" rIns="101599" bIns="50799" anchor="ctr" anchorCtr="0"/>
          <a:lstStyle>
            <a:lvl1pPr algn="r" eaLnBrk="1" latinLnBrk="0" hangingPunct="1">
              <a:defRPr kumimoji="0" sz="13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9345084" y="6868368"/>
            <a:ext cx="677333" cy="5080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800" baseline="0"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508000" y="169333"/>
            <a:ext cx="9144000" cy="1354667"/>
          </a:xfrm>
          <a:prstGeom prst="rect">
            <a:avLst/>
          </a:prstGeom>
          <a:ln w="6350" cap="rnd">
            <a:noFill/>
          </a:ln>
        </p:spPr>
        <p:txBody>
          <a:bodyPr vert="horz" lIns="101599" tIns="50799" rIns="101599" bIns="50799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</p:sldLayoutIdLst>
  <p:txStyles>
    <p:titleStyle>
      <a:lvl1pPr algn="l" rtl="0" eaLnBrk="1" latinLnBrk="0" hangingPunct="1">
        <a:spcBef>
          <a:spcPct val="0"/>
        </a:spcBef>
        <a:buNone/>
        <a:defRPr kumimoji="0" lang="en-US" sz="4700" b="0" kern="1200" spc="-111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304797" indent="-304797" algn="l" rtl="0" eaLnBrk="1" latinLnBrk="0" hangingPunct="1">
        <a:spcBef>
          <a:spcPts val="667"/>
        </a:spcBef>
        <a:buClr>
          <a:schemeClr val="accent2"/>
        </a:buClr>
        <a:buSzPct val="85000"/>
        <a:buFont typeface="Wingdings 2"/>
        <a:buChar char="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11193" indent="-304797" algn="l" rtl="0" eaLnBrk="1" latinLnBrk="0" hangingPunct="1">
        <a:spcBef>
          <a:spcPts val="333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700" kern="1200">
          <a:solidFill>
            <a:schemeClr val="tx2"/>
          </a:solidFill>
          <a:latin typeface="+mn-lt"/>
          <a:ea typeface="+mn-ea"/>
          <a:cs typeface="+mn-cs"/>
        </a:defRPr>
      </a:lvl2pPr>
      <a:lvl3pPr marL="1117589" indent="-253997" algn="l" rtl="0" eaLnBrk="1" latinLnBrk="0" hangingPunct="1">
        <a:spcBef>
          <a:spcPts val="333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422386" indent="-253997" algn="l" rtl="0" eaLnBrk="1" latinLnBrk="0" hangingPunct="1">
        <a:spcBef>
          <a:spcPts val="333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727183" indent="-253997" algn="l" rtl="0" eaLnBrk="1" latinLnBrk="0" hangingPunct="1">
        <a:spcBef>
          <a:spcPts val="378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31980" indent="-253997" algn="l" rtl="0" eaLnBrk="1" latinLnBrk="0" hangingPunct="1">
        <a:spcBef>
          <a:spcPts val="378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235178" indent="-203198" algn="l" rtl="0" eaLnBrk="1" latinLnBrk="0" hangingPunct="1">
        <a:spcBef>
          <a:spcPts val="378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39975" indent="-203198" algn="l" rtl="0" eaLnBrk="1" latinLnBrk="0" hangingPunct="1">
        <a:spcBef>
          <a:spcPts val="378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2844772" indent="-203198" algn="l" rtl="0" eaLnBrk="1" latinLnBrk="0" hangingPunct="1">
        <a:spcBef>
          <a:spcPts val="378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YYqnqr8X-Nw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1625600" y="5791200"/>
            <a:ext cx="6572725" cy="9935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32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Chapter 11-4</a:t>
            </a:r>
          </a:p>
        </p:txBody>
      </p:sp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609600" y="4368775"/>
            <a:ext cx="8404450" cy="12992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4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MEIOSIS</a:t>
            </a:r>
          </a:p>
        </p:txBody>
      </p:sp>
      <p:sp>
        <p:nvSpPr>
          <p:cNvPr id="21" name="Shape 21"/>
          <p:cNvSpPr/>
          <p:nvPr/>
        </p:nvSpPr>
        <p:spPr>
          <a:xfrm>
            <a:off x="2870200" y="762000"/>
            <a:ext cx="4445000" cy="3048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>
            <a:hlinkClick r:id="rId3"/>
          </p:cNvPr>
          <p:cNvSpPr/>
          <p:nvPr/>
        </p:nvSpPr>
        <p:spPr>
          <a:xfrm>
            <a:off x="1930400" y="507975"/>
            <a:ext cx="5802849" cy="43521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81" name="Shape 81"/>
          <p:cNvSpPr txBox="1"/>
          <p:nvPr/>
        </p:nvSpPr>
        <p:spPr>
          <a:xfrm>
            <a:off x="2033400" y="5181625"/>
            <a:ext cx="5573650" cy="199177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When sperm and egg meet, their chromosomes much match for the zygote to develop properly.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3860800" y="507975"/>
            <a:ext cx="5584949" cy="33579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87" name="Shape 87"/>
          <p:cNvSpPr txBox="1"/>
          <p:nvPr/>
        </p:nvSpPr>
        <p:spPr>
          <a:xfrm>
            <a:off x="419675" y="4273325"/>
            <a:ext cx="9478275" cy="30708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  Matching sets of chromosomes are called ________ pairs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  Egg and sperm combine to make a _______________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  Egg and sperm are both known as _______________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4.  A cell that only has half of a set of chromosomes is said to be _______________.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5.  Genes are located on  ___________________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508000" y="1930400"/>
            <a:ext cx="2163550" cy="16262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Let's review terms......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05425" y="296975"/>
            <a:ext cx="9749700" cy="13979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42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process of creating a gamete (sex cell) is called </a:t>
            </a:r>
            <a:r>
              <a:rPr lang="en-US" sz="4266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MEIOSIS</a:t>
            </a:r>
          </a:p>
          <a:p>
            <a:endParaRPr lang="en-US" sz="4266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4266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3657600" y="1930400"/>
            <a:ext cx="6350000" cy="56388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95" name="Shape 95"/>
          <p:cNvSpPr txBox="1"/>
          <p:nvPr/>
        </p:nvSpPr>
        <p:spPr>
          <a:xfrm>
            <a:off x="203200" y="2641600"/>
            <a:ext cx="3264799" cy="44416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3733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It is similar to mitosis, but  will produce 4 daughter cells that are </a:t>
            </a:r>
            <a:r>
              <a:rPr lang="en-US" sz="3733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each unique and </a:t>
            </a:r>
            <a:r>
              <a:rPr lang="en-US" sz="3733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haploid.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42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OOGENESIS  - makes eggs (ovum)</a:t>
            </a:r>
          </a:p>
        </p:txBody>
      </p:sp>
      <p:sp>
        <p:nvSpPr>
          <p:cNvPr id="101" name="Shape 101"/>
          <p:cNvSpPr/>
          <p:nvPr/>
        </p:nvSpPr>
        <p:spPr>
          <a:xfrm>
            <a:off x="2540000" y="1422375"/>
            <a:ext cx="4372924" cy="54726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9626599" cy="9905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42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Spermatogenesis - makes sperm</a:t>
            </a:r>
          </a:p>
        </p:txBody>
      </p:sp>
      <p:sp>
        <p:nvSpPr>
          <p:cNvPr id="107" name="Shape 107"/>
          <p:cNvSpPr/>
          <p:nvPr/>
        </p:nvSpPr>
        <p:spPr>
          <a:xfrm>
            <a:off x="2641600" y="1219200"/>
            <a:ext cx="4218624" cy="579264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203200" y="101600"/>
            <a:ext cx="9637249" cy="78517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42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PROPHASE I of MEIOSIS</a:t>
            </a:r>
          </a:p>
          <a:p>
            <a:endParaRPr lang="en-US" sz="426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426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Shape 113"/>
          <p:cNvSpPr/>
          <p:nvPr/>
        </p:nvSpPr>
        <p:spPr>
          <a:xfrm>
            <a:off x="3860800" y="1625600"/>
            <a:ext cx="5852799" cy="53299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14" name="Shape 114"/>
          <p:cNvSpPr txBox="1"/>
          <p:nvPr/>
        </p:nvSpPr>
        <p:spPr>
          <a:xfrm>
            <a:off x="307775" y="1626550"/>
            <a:ext cx="3099774" cy="539292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34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homologous pairs form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34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34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-chromosomes trade genes, 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34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34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CROSSING -OVER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PROPHASE </a:t>
            </a:r>
            <a:r>
              <a:rPr lang="en-US" sz="4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endParaRPr lang="en-US" b="1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 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931333" y="2370667"/>
            <a:ext cx="8636000" cy="457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00541" tIns="49388" rIns="100541" bIns="49388"/>
          <a:lstStyle/>
          <a:p>
            <a:pPr marL="380996" indent="-380996">
              <a:spcBef>
                <a:spcPct val="20000"/>
              </a:spcBef>
            </a:pPr>
            <a:r>
              <a:rPr lang="en-US" sz="3600" dirty="0"/>
              <a:t> 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996598" y="2384778"/>
            <a:ext cx="8330847" cy="4155722"/>
            <a:chOff x="565" y="1352"/>
            <a:chExt cx="4723" cy="2356"/>
          </a:xfrm>
        </p:grpSpPr>
        <p:sp>
          <p:nvSpPr>
            <p:cNvPr id="10260" name="Freeform 5"/>
            <p:cNvSpPr>
              <a:spLocks/>
            </p:cNvSpPr>
            <p:nvPr/>
          </p:nvSpPr>
          <p:spPr bwMode="auto">
            <a:xfrm>
              <a:off x="877" y="1352"/>
              <a:ext cx="379" cy="2296"/>
            </a:xfrm>
            <a:custGeom>
              <a:avLst/>
              <a:gdLst>
                <a:gd name="T0" fmla="*/ 93 w 379"/>
                <a:gd name="T1" fmla="*/ 1176 h 2296"/>
                <a:gd name="T2" fmla="*/ 93 w 379"/>
                <a:gd name="T3" fmla="*/ 1248 h 2296"/>
                <a:gd name="T4" fmla="*/ 69 w 379"/>
                <a:gd name="T5" fmla="*/ 1320 h 2296"/>
                <a:gd name="T6" fmla="*/ 46 w 379"/>
                <a:gd name="T7" fmla="*/ 1391 h 2296"/>
                <a:gd name="T8" fmla="*/ 31 w 379"/>
                <a:gd name="T9" fmla="*/ 1463 h 2296"/>
                <a:gd name="T10" fmla="*/ 21 w 379"/>
                <a:gd name="T11" fmla="*/ 1547 h 2296"/>
                <a:gd name="T12" fmla="*/ 7 w 379"/>
                <a:gd name="T13" fmla="*/ 1643 h 2296"/>
                <a:gd name="T14" fmla="*/ 6 w 379"/>
                <a:gd name="T15" fmla="*/ 1727 h 2296"/>
                <a:gd name="T16" fmla="*/ 4 w 379"/>
                <a:gd name="T17" fmla="*/ 1811 h 2296"/>
                <a:gd name="T18" fmla="*/ 25 w 379"/>
                <a:gd name="T19" fmla="*/ 1931 h 2296"/>
                <a:gd name="T20" fmla="*/ 36 w 379"/>
                <a:gd name="T21" fmla="*/ 2004 h 2296"/>
                <a:gd name="T22" fmla="*/ 58 w 379"/>
                <a:gd name="T23" fmla="*/ 2088 h 2296"/>
                <a:gd name="T24" fmla="*/ 89 w 379"/>
                <a:gd name="T25" fmla="*/ 2173 h 2296"/>
                <a:gd name="T26" fmla="*/ 123 w 379"/>
                <a:gd name="T27" fmla="*/ 2245 h 2296"/>
                <a:gd name="T28" fmla="*/ 188 w 379"/>
                <a:gd name="T29" fmla="*/ 2294 h 2296"/>
                <a:gd name="T30" fmla="*/ 257 w 379"/>
                <a:gd name="T31" fmla="*/ 2272 h 2296"/>
                <a:gd name="T32" fmla="*/ 303 w 379"/>
                <a:gd name="T33" fmla="*/ 2212 h 2296"/>
                <a:gd name="T34" fmla="*/ 350 w 379"/>
                <a:gd name="T35" fmla="*/ 2129 h 2296"/>
                <a:gd name="T36" fmla="*/ 374 w 379"/>
                <a:gd name="T37" fmla="*/ 2046 h 2296"/>
                <a:gd name="T38" fmla="*/ 375 w 379"/>
                <a:gd name="T39" fmla="*/ 1950 h 2296"/>
                <a:gd name="T40" fmla="*/ 377 w 379"/>
                <a:gd name="T41" fmla="*/ 1830 h 2296"/>
                <a:gd name="T42" fmla="*/ 368 w 379"/>
                <a:gd name="T43" fmla="*/ 1733 h 2296"/>
                <a:gd name="T44" fmla="*/ 346 w 379"/>
                <a:gd name="T45" fmla="*/ 1649 h 2296"/>
                <a:gd name="T46" fmla="*/ 326 w 379"/>
                <a:gd name="T47" fmla="*/ 1577 h 2296"/>
                <a:gd name="T48" fmla="*/ 282 w 379"/>
                <a:gd name="T49" fmla="*/ 1504 h 2296"/>
                <a:gd name="T50" fmla="*/ 237 w 379"/>
                <a:gd name="T51" fmla="*/ 1431 h 2296"/>
                <a:gd name="T52" fmla="*/ 204 w 379"/>
                <a:gd name="T53" fmla="*/ 1358 h 2296"/>
                <a:gd name="T54" fmla="*/ 183 w 379"/>
                <a:gd name="T55" fmla="*/ 1286 h 2296"/>
                <a:gd name="T56" fmla="*/ 161 w 379"/>
                <a:gd name="T57" fmla="*/ 1213 h 2296"/>
                <a:gd name="T58" fmla="*/ 152 w 379"/>
                <a:gd name="T59" fmla="*/ 1141 h 2296"/>
                <a:gd name="T60" fmla="*/ 175 w 379"/>
                <a:gd name="T61" fmla="*/ 1070 h 2296"/>
                <a:gd name="T62" fmla="*/ 210 w 379"/>
                <a:gd name="T63" fmla="*/ 998 h 2296"/>
                <a:gd name="T64" fmla="*/ 245 w 379"/>
                <a:gd name="T65" fmla="*/ 927 h 2296"/>
                <a:gd name="T66" fmla="*/ 282 w 379"/>
                <a:gd name="T67" fmla="*/ 783 h 2296"/>
                <a:gd name="T68" fmla="*/ 318 w 379"/>
                <a:gd name="T69" fmla="*/ 592 h 2296"/>
                <a:gd name="T70" fmla="*/ 344 w 379"/>
                <a:gd name="T71" fmla="*/ 400 h 2296"/>
                <a:gd name="T72" fmla="*/ 358 w 379"/>
                <a:gd name="T73" fmla="*/ 317 h 2296"/>
                <a:gd name="T74" fmla="*/ 370 w 379"/>
                <a:gd name="T75" fmla="*/ 245 h 2296"/>
                <a:gd name="T76" fmla="*/ 371 w 379"/>
                <a:gd name="T77" fmla="*/ 173 h 2296"/>
                <a:gd name="T78" fmla="*/ 349 w 379"/>
                <a:gd name="T79" fmla="*/ 100 h 2296"/>
                <a:gd name="T80" fmla="*/ 305 w 379"/>
                <a:gd name="T81" fmla="*/ 40 h 2296"/>
                <a:gd name="T82" fmla="*/ 238 w 379"/>
                <a:gd name="T83" fmla="*/ 2 h 2296"/>
                <a:gd name="T84" fmla="*/ 171 w 379"/>
                <a:gd name="T85" fmla="*/ 0 h 2296"/>
                <a:gd name="T86" fmla="*/ 113 w 379"/>
                <a:gd name="T87" fmla="*/ 83 h 2296"/>
                <a:gd name="T88" fmla="*/ 76 w 379"/>
                <a:gd name="T89" fmla="*/ 228 h 2296"/>
                <a:gd name="T90" fmla="*/ 41 w 379"/>
                <a:gd name="T91" fmla="*/ 322 h 2296"/>
                <a:gd name="T92" fmla="*/ 28 w 379"/>
                <a:gd name="T93" fmla="*/ 407 h 2296"/>
                <a:gd name="T94" fmla="*/ 15 w 379"/>
                <a:gd name="T95" fmla="*/ 515 h 2296"/>
                <a:gd name="T96" fmla="*/ 12 w 379"/>
                <a:gd name="T97" fmla="*/ 659 h 2296"/>
                <a:gd name="T98" fmla="*/ 0 w 379"/>
                <a:gd name="T99" fmla="*/ 742 h 2296"/>
                <a:gd name="T100" fmla="*/ 22 w 379"/>
                <a:gd name="T101" fmla="*/ 815 h 2296"/>
                <a:gd name="T102" fmla="*/ 19 w 379"/>
                <a:gd name="T103" fmla="*/ 887 h 2296"/>
                <a:gd name="T104" fmla="*/ 42 w 379"/>
                <a:gd name="T105" fmla="*/ 958 h 2296"/>
                <a:gd name="T106" fmla="*/ 63 w 379"/>
                <a:gd name="T107" fmla="*/ 1032 h 2296"/>
                <a:gd name="T108" fmla="*/ 96 w 379"/>
                <a:gd name="T109" fmla="*/ 1104 h 2296"/>
                <a:gd name="T110" fmla="*/ 84 w 379"/>
                <a:gd name="T111" fmla="*/ 1140 h 229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9"/>
                <a:gd name="T169" fmla="*/ 0 h 2296"/>
                <a:gd name="T170" fmla="*/ 379 w 379"/>
                <a:gd name="T171" fmla="*/ 2296 h 229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9" h="2296">
                  <a:moveTo>
                    <a:pt x="84" y="1140"/>
                  </a:moveTo>
                  <a:lnTo>
                    <a:pt x="93" y="1176"/>
                  </a:lnTo>
                  <a:lnTo>
                    <a:pt x="94" y="1212"/>
                  </a:lnTo>
                  <a:lnTo>
                    <a:pt x="93" y="1248"/>
                  </a:lnTo>
                  <a:lnTo>
                    <a:pt x="82" y="1284"/>
                  </a:lnTo>
                  <a:lnTo>
                    <a:pt x="69" y="1320"/>
                  </a:lnTo>
                  <a:lnTo>
                    <a:pt x="58" y="1356"/>
                  </a:lnTo>
                  <a:lnTo>
                    <a:pt x="46" y="1391"/>
                  </a:lnTo>
                  <a:lnTo>
                    <a:pt x="45" y="1427"/>
                  </a:lnTo>
                  <a:lnTo>
                    <a:pt x="31" y="1463"/>
                  </a:lnTo>
                  <a:lnTo>
                    <a:pt x="32" y="1499"/>
                  </a:lnTo>
                  <a:lnTo>
                    <a:pt x="21" y="1547"/>
                  </a:lnTo>
                  <a:lnTo>
                    <a:pt x="8" y="1595"/>
                  </a:lnTo>
                  <a:lnTo>
                    <a:pt x="7" y="1643"/>
                  </a:lnTo>
                  <a:lnTo>
                    <a:pt x="7" y="1679"/>
                  </a:lnTo>
                  <a:lnTo>
                    <a:pt x="6" y="1727"/>
                  </a:lnTo>
                  <a:lnTo>
                    <a:pt x="5" y="1775"/>
                  </a:lnTo>
                  <a:lnTo>
                    <a:pt x="4" y="1811"/>
                  </a:lnTo>
                  <a:lnTo>
                    <a:pt x="27" y="1859"/>
                  </a:lnTo>
                  <a:lnTo>
                    <a:pt x="25" y="1931"/>
                  </a:lnTo>
                  <a:lnTo>
                    <a:pt x="25" y="1967"/>
                  </a:lnTo>
                  <a:lnTo>
                    <a:pt x="36" y="2004"/>
                  </a:lnTo>
                  <a:lnTo>
                    <a:pt x="46" y="2052"/>
                  </a:lnTo>
                  <a:lnTo>
                    <a:pt x="58" y="2088"/>
                  </a:lnTo>
                  <a:lnTo>
                    <a:pt x="68" y="2124"/>
                  </a:lnTo>
                  <a:lnTo>
                    <a:pt x="89" y="2173"/>
                  </a:lnTo>
                  <a:lnTo>
                    <a:pt x="98" y="2209"/>
                  </a:lnTo>
                  <a:lnTo>
                    <a:pt x="123" y="2245"/>
                  </a:lnTo>
                  <a:lnTo>
                    <a:pt x="155" y="2271"/>
                  </a:lnTo>
                  <a:lnTo>
                    <a:pt x="188" y="2294"/>
                  </a:lnTo>
                  <a:lnTo>
                    <a:pt x="223" y="2295"/>
                  </a:lnTo>
                  <a:lnTo>
                    <a:pt x="257" y="2272"/>
                  </a:lnTo>
                  <a:lnTo>
                    <a:pt x="291" y="2248"/>
                  </a:lnTo>
                  <a:lnTo>
                    <a:pt x="303" y="2212"/>
                  </a:lnTo>
                  <a:lnTo>
                    <a:pt x="337" y="2166"/>
                  </a:lnTo>
                  <a:lnTo>
                    <a:pt x="350" y="2129"/>
                  </a:lnTo>
                  <a:lnTo>
                    <a:pt x="362" y="2081"/>
                  </a:lnTo>
                  <a:lnTo>
                    <a:pt x="374" y="2046"/>
                  </a:lnTo>
                  <a:lnTo>
                    <a:pt x="374" y="1998"/>
                  </a:lnTo>
                  <a:lnTo>
                    <a:pt x="375" y="1950"/>
                  </a:lnTo>
                  <a:lnTo>
                    <a:pt x="376" y="1878"/>
                  </a:lnTo>
                  <a:lnTo>
                    <a:pt x="377" y="1830"/>
                  </a:lnTo>
                  <a:lnTo>
                    <a:pt x="378" y="1782"/>
                  </a:lnTo>
                  <a:lnTo>
                    <a:pt x="368" y="1733"/>
                  </a:lnTo>
                  <a:lnTo>
                    <a:pt x="357" y="1685"/>
                  </a:lnTo>
                  <a:lnTo>
                    <a:pt x="346" y="1649"/>
                  </a:lnTo>
                  <a:lnTo>
                    <a:pt x="336" y="1614"/>
                  </a:lnTo>
                  <a:lnTo>
                    <a:pt x="326" y="1577"/>
                  </a:lnTo>
                  <a:lnTo>
                    <a:pt x="303" y="1540"/>
                  </a:lnTo>
                  <a:lnTo>
                    <a:pt x="282" y="1504"/>
                  </a:lnTo>
                  <a:lnTo>
                    <a:pt x="259" y="1467"/>
                  </a:lnTo>
                  <a:lnTo>
                    <a:pt x="237" y="1431"/>
                  </a:lnTo>
                  <a:lnTo>
                    <a:pt x="216" y="1395"/>
                  </a:lnTo>
                  <a:lnTo>
                    <a:pt x="204" y="1358"/>
                  </a:lnTo>
                  <a:lnTo>
                    <a:pt x="194" y="1322"/>
                  </a:lnTo>
                  <a:lnTo>
                    <a:pt x="183" y="1286"/>
                  </a:lnTo>
                  <a:lnTo>
                    <a:pt x="172" y="1250"/>
                  </a:lnTo>
                  <a:lnTo>
                    <a:pt x="161" y="1213"/>
                  </a:lnTo>
                  <a:lnTo>
                    <a:pt x="151" y="1177"/>
                  </a:lnTo>
                  <a:lnTo>
                    <a:pt x="152" y="1141"/>
                  </a:lnTo>
                  <a:lnTo>
                    <a:pt x="152" y="1105"/>
                  </a:lnTo>
                  <a:lnTo>
                    <a:pt x="175" y="1070"/>
                  </a:lnTo>
                  <a:lnTo>
                    <a:pt x="198" y="1034"/>
                  </a:lnTo>
                  <a:lnTo>
                    <a:pt x="210" y="998"/>
                  </a:lnTo>
                  <a:lnTo>
                    <a:pt x="234" y="963"/>
                  </a:lnTo>
                  <a:lnTo>
                    <a:pt x="245" y="927"/>
                  </a:lnTo>
                  <a:lnTo>
                    <a:pt x="269" y="879"/>
                  </a:lnTo>
                  <a:lnTo>
                    <a:pt x="282" y="783"/>
                  </a:lnTo>
                  <a:lnTo>
                    <a:pt x="294" y="688"/>
                  </a:lnTo>
                  <a:lnTo>
                    <a:pt x="318" y="592"/>
                  </a:lnTo>
                  <a:lnTo>
                    <a:pt x="331" y="496"/>
                  </a:lnTo>
                  <a:lnTo>
                    <a:pt x="344" y="400"/>
                  </a:lnTo>
                  <a:lnTo>
                    <a:pt x="356" y="352"/>
                  </a:lnTo>
                  <a:lnTo>
                    <a:pt x="358" y="317"/>
                  </a:lnTo>
                  <a:lnTo>
                    <a:pt x="369" y="281"/>
                  </a:lnTo>
                  <a:lnTo>
                    <a:pt x="370" y="245"/>
                  </a:lnTo>
                  <a:lnTo>
                    <a:pt x="370" y="209"/>
                  </a:lnTo>
                  <a:lnTo>
                    <a:pt x="371" y="173"/>
                  </a:lnTo>
                  <a:lnTo>
                    <a:pt x="360" y="136"/>
                  </a:lnTo>
                  <a:lnTo>
                    <a:pt x="349" y="100"/>
                  </a:lnTo>
                  <a:lnTo>
                    <a:pt x="338" y="64"/>
                  </a:lnTo>
                  <a:lnTo>
                    <a:pt x="305" y="40"/>
                  </a:lnTo>
                  <a:lnTo>
                    <a:pt x="272" y="15"/>
                  </a:lnTo>
                  <a:lnTo>
                    <a:pt x="238" y="2"/>
                  </a:lnTo>
                  <a:lnTo>
                    <a:pt x="204" y="2"/>
                  </a:lnTo>
                  <a:lnTo>
                    <a:pt x="171" y="0"/>
                  </a:lnTo>
                  <a:lnTo>
                    <a:pt x="135" y="37"/>
                  </a:lnTo>
                  <a:lnTo>
                    <a:pt x="113" y="83"/>
                  </a:lnTo>
                  <a:lnTo>
                    <a:pt x="89" y="132"/>
                  </a:lnTo>
                  <a:lnTo>
                    <a:pt x="76" y="228"/>
                  </a:lnTo>
                  <a:lnTo>
                    <a:pt x="52" y="274"/>
                  </a:lnTo>
                  <a:lnTo>
                    <a:pt x="41" y="322"/>
                  </a:lnTo>
                  <a:lnTo>
                    <a:pt x="27" y="371"/>
                  </a:lnTo>
                  <a:lnTo>
                    <a:pt x="28" y="407"/>
                  </a:lnTo>
                  <a:lnTo>
                    <a:pt x="27" y="443"/>
                  </a:lnTo>
                  <a:lnTo>
                    <a:pt x="15" y="515"/>
                  </a:lnTo>
                  <a:lnTo>
                    <a:pt x="14" y="563"/>
                  </a:lnTo>
                  <a:lnTo>
                    <a:pt x="12" y="659"/>
                  </a:lnTo>
                  <a:lnTo>
                    <a:pt x="1" y="694"/>
                  </a:lnTo>
                  <a:lnTo>
                    <a:pt x="0" y="742"/>
                  </a:lnTo>
                  <a:lnTo>
                    <a:pt x="10" y="779"/>
                  </a:lnTo>
                  <a:lnTo>
                    <a:pt x="22" y="815"/>
                  </a:lnTo>
                  <a:lnTo>
                    <a:pt x="21" y="851"/>
                  </a:lnTo>
                  <a:lnTo>
                    <a:pt x="19" y="887"/>
                  </a:lnTo>
                  <a:lnTo>
                    <a:pt x="31" y="923"/>
                  </a:lnTo>
                  <a:lnTo>
                    <a:pt x="42" y="958"/>
                  </a:lnTo>
                  <a:lnTo>
                    <a:pt x="52" y="995"/>
                  </a:lnTo>
                  <a:lnTo>
                    <a:pt x="63" y="1032"/>
                  </a:lnTo>
                  <a:lnTo>
                    <a:pt x="85" y="1068"/>
                  </a:lnTo>
                  <a:lnTo>
                    <a:pt x="96" y="1104"/>
                  </a:lnTo>
                  <a:lnTo>
                    <a:pt x="95" y="1140"/>
                  </a:lnTo>
                  <a:lnTo>
                    <a:pt x="84" y="1140"/>
                  </a:lnTo>
                </a:path>
              </a:pathLst>
            </a:custGeom>
            <a:solidFill>
              <a:schemeClr val="accent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Freeform 6"/>
            <p:cNvSpPr>
              <a:spLocks/>
            </p:cNvSpPr>
            <p:nvPr/>
          </p:nvSpPr>
          <p:spPr bwMode="auto">
            <a:xfrm>
              <a:off x="565" y="1388"/>
              <a:ext cx="325" cy="2272"/>
            </a:xfrm>
            <a:custGeom>
              <a:avLst/>
              <a:gdLst>
                <a:gd name="T0" fmla="*/ 308 w 325"/>
                <a:gd name="T1" fmla="*/ 1268 h 2272"/>
                <a:gd name="T2" fmla="*/ 305 w 325"/>
                <a:gd name="T3" fmla="*/ 1376 h 2272"/>
                <a:gd name="T4" fmla="*/ 301 w 325"/>
                <a:gd name="T5" fmla="*/ 1485 h 2272"/>
                <a:gd name="T6" fmla="*/ 296 w 325"/>
                <a:gd name="T7" fmla="*/ 1592 h 2272"/>
                <a:gd name="T8" fmla="*/ 292 w 325"/>
                <a:gd name="T9" fmla="*/ 1700 h 2272"/>
                <a:gd name="T10" fmla="*/ 289 w 325"/>
                <a:gd name="T11" fmla="*/ 1808 h 2272"/>
                <a:gd name="T12" fmla="*/ 295 w 325"/>
                <a:gd name="T13" fmla="*/ 1929 h 2272"/>
                <a:gd name="T14" fmla="*/ 281 w 325"/>
                <a:gd name="T15" fmla="*/ 2035 h 2272"/>
                <a:gd name="T16" fmla="*/ 245 w 325"/>
                <a:gd name="T17" fmla="*/ 2142 h 2272"/>
                <a:gd name="T18" fmla="*/ 194 w 325"/>
                <a:gd name="T19" fmla="*/ 2249 h 2272"/>
                <a:gd name="T20" fmla="*/ 93 w 325"/>
                <a:gd name="T21" fmla="*/ 2256 h 2272"/>
                <a:gd name="T22" fmla="*/ 40 w 325"/>
                <a:gd name="T23" fmla="*/ 2146 h 2272"/>
                <a:gd name="T24" fmla="*/ 9 w 325"/>
                <a:gd name="T25" fmla="*/ 2038 h 2272"/>
                <a:gd name="T26" fmla="*/ 2 w 325"/>
                <a:gd name="T27" fmla="*/ 1930 h 2272"/>
                <a:gd name="T28" fmla="*/ 6 w 325"/>
                <a:gd name="T29" fmla="*/ 1822 h 2272"/>
                <a:gd name="T30" fmla="*/ 10 w 325"/>
                <a:gd name="T31" fmla="*/ 1714 h 2272"/>
                <a:gd name="T32" fmla="*/ 37 w 325"/>
                <a:gd name="T33" fmla="*/ 1595 h 2272"/>
                <a:gd name="T34" fmla="*/ 63 w 325"/>
                <a:gd name="T35" fmla="*/ 1488 h 2272"/>
                <a:gd name="T36" fmla="*/ 89 w 325"/>
                <a:gd name="T37" fmla="*/ 1380 h 2272"/>
                <a:gd name="T38" fmla="*/ 161 w 325"/>
                <a:gd name="T39" fmla="*/ 1275 h 2272"/>
                <a:gd name="T40" fmla="*/ 221 w 325"/>
                <a:gd name="T41" fmla="*/ 1169 h 2272"/>
                <a:gd name="T42" fmla="*/ 226 w 325"/>
                <a:gd name="T43" fmla="*/ 1061 h 2272"/>
                <a:gd name="T44" fmla="*/ 150 w 325"/>
                <a:gd name="T45" fmla="*/ 949 h 2272"/>
                <a:gd name="T46" fmla="*/ 110 w 325"/>
                <a:gd name="T47" fmla="*/ 829 h 2272"/>
                <a:gd name="T48" fmla="*/ 79 w 325"/>
                <a:gd name="T49" fmla="*/ 719 h 2272"/>
                <a:gd name="T50" fmla="*/ 60 w 325"/>
                <a:gd name="T51" fmla="*/ 611 h 2272"/>
                <a:gd name="T52" fmla="*/ 42 w 325"/>
                <a:gd name="T53" fmla="*/ 501 h 2272"/>
                <a:gd name="T54" fmla="*/ 45 w 325"/>
                <a:gd name="T55" fmla="*/ 393 h 2272"/>
                <a:gd name="T56" fmla="*/ 49 w 325"/>
                <a:gd name="T57" fmla="*/ 274 h 2272"/>
                <a:gd name="T58" fmla="*/ 54 w 325"/>
                <a:gd name="T59" fmla="*/ 166 h 2272"/>
                <a:gd name="T60" fmla="*/ 70 w 325"/>
                <a:gd name="T61" fmla="*/ 58 h 2272"/>
                <a:gd name="T62" fmla="*/ 162 w 325"/>
                <a:gd name="T63" fmla="*/ 2 h 2272"/>
                <a:gd name="T64" fmla="*/ 249 w 325"/>
                <a:gd name="T65" fmla="*/ 41 h 2272"/>
                <a:gd name="T66" fmla="*/ 291 w 325"/>
                <a:gd name="T67" fmla="*/ 150 h 2272"/>
                <a:gd name="T68" fmla="*/ 310 w 325"/>
                <a:gd name="T69" fmla="*/ 259 h 2272"/>
                <a:gd name="T70" fmla="*/ 307 w 325"/>
                <a:gd name="T71" fmla="*/ 366 h 2272"/>
                <a:gd name="T72" fmla="*/ 303 w 325"/>
                <a:gd name="T73" fmla="*/ 474 h 2272"/>
                <a:gd name="T74" fmla="*/ 287 w 325"/>
                <a:gd name="T75" fmla="*/ 583 h 2272"/>
                <a:gd name="T76" fmla="*/ 283 w 325"/>
                <a:gd name="T77" fmla="*/ 690 h 2272"/>
                <a:gd name="T78" fmla="*/ 279 w 325"/>
                <a:gd name="T79" fmla="*/ 798 h 2272"/>
                <a:gd name="T80" fmla="*/ 276 w 325"/>
                <a:gd name="T81" fmla="*/ 906 h 2272"/>
                <a:gd name="T82" fmla="*/ 272 w 325"/>
                <a:gd name="T83" fmla="*/ 1014 h 2272"/>
                <a:gd name="T84" fmla="*/ 314 w 325"/>
                <a:gd name="T85" fmla="*/ 1112 h 227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25"/>
                <a:gd name="T130" fmla="*/ 0 h 2272"/>
                <a:gd name="T131" fmla="*/ 325 w 325"/>
                <a:gd name="T132" fmla="*/ 2272 h 227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25" h="2272">
                  <a:moveTo>
                    <a:pt x="322" y="1196"/>
                  </a:moveTo>
                  <a:lnTo>
                    <a:pt x="309" y="1232"/>
                  </a:lnTo>
                  <a:lnTo>
                    <a:pt x="308" y="1268"/>
                  </a:lnTo>
                  <a:lnTo>
                    <a:pt x="307" y="1304"/>
                  </a:lnTo>
                  <a:lnTo>
                    <a:pt x="307" y="1340"/>
                  </a:lnTo>
                  <a:lnTo>
                    <a:pt x="305" y="1376"/>
                  </a:lnTo>
                  <a:lnTo>
                    <a:pt x="303" y="1413"/>
                  </a:lnTo>
                  <a:lnTo>
                    <a:pt x="303" y="1449"/>
                  </a:lnTo>
                  <a:lnTo>
                    <a:pt x="301" y="1485"/>
                  </a:lnTo>
                  <a:lnTo>
                    <a:pt x="299" y="1521"/>
                  </a:lnTo>
                  <a:lnTo>
                    <a:pt x="297" y="1557"/>
                  </a:lnTo>
                  <a:lnTo>
                    <a:pt x="296" y="1592"/>
                  </a:lnTo>
                  <a:lnTo>
                    <a:pt x="296" y="1628"/>
                  </a:lnTo>
                  <a:lnTo>
                    <a:pt x="294" y="1664"/>
                  </a:lnTo>
                  <a:lnTo>
                    <a:pt x="292" y="1700"/>
                  </a:lnTo>
                  <a:lnTo>
                    <a:pt x="292" y="1736"/>
                  </a:lnTo>
                  <a:lnTo>
                    <a:pt x="290" y="1772"/>
                  </a:lnTo>
                  <a:lnTo>
                    <a:pt x="289" y="1808"/>
                  </a:lnTo>
                  <a:lnTo>
                    <a:pt x="288" y="1856"/>
                  </a:lnTo>
                  <a:lnTo>
                    <a:pt x="287" y="1892"/>
                  </a:lnTo>
                  <a:lnTo>
                    <a:pt x="295" y="1929"/>
                  </a:lnTo>
                  <a:lnTo>
                    <a:pt x="294" y="1964"/>
                  </a:lnTo>
                  <a:lnTo>
                    <a:pt x="294" y="2000"/>
                  </a:lnTo>
                  <a:lnTo>
                    <a:pt x="281" y="2035"/>
                  </a:lnTo>
                  <a:lnTo>
                    <a:pt x="268" y="2070"/>
                  </a:lnTo>
                  <a:lnTo>
                    <a:pt x="255" y="2106"/>
                  </a:lnTo>
                  <a:lnTo>
                    <a:pt x="245" y="2142"/>
                  </a:lnTo>
                  <a:lnTo>
                    <a:pt x="231" y="2178"/>
                  </a:lnTo>
                  <a:lnTo>
                    <a:pt x="217" y="2213"/>
                  </a:lnTo>
                  <a:lnTo>
                    <a:pt x="194" y="2249"/>
                  </a:lnTo>
                  <a:lnTo>
                    <a:pt x="159" y="2271"/>
                  </a:lnTo>
                  <a:lnTo>
                    <a:pt x="125" y="2270"/>
                  </a:lnTo>
                  <a:lnTo>
                    <a:pt x="93" y="2256"/>
                  </a:lnTo>
                  <a:lnTo>
                    <a:pt x="71" y="2220"/>
                  </a:lnTo>
                  <a:lnTo>
                    <a:pt x="61" y="2184"/>
                  </a:lnTo>
                  <a:lnTo>
                    <a:pt x="40" y="2146"/>
                  </a:lnTo>
                  <a:lnTo>
                    <a:pt x="19" y="2111"/>
                  </a:lnTo>
                  <a:lnTo>
                    <a:pt x="8" y="2074"/>
                  </a:lnTo>
                  <a:lnTo>
                    <a:pt x="9" y="2038"/>
                  </a:lnTo>
                  <a:lnTo>
                    <a:pt x="0" y="2001"/>
                  </a:lnTo>
                  <a:lnTo>
                    <a:pt x="0" y="1965"/>
                  </a:lnTo>
                  <a:lnTo>
                    <a:pt x="2" y="1930"/>
                  </a:lnTo>
                  <a:lnTo>
                    <a:pt x="4" y="1894"/>
                  </a:lnTo>
                  <a:lnTo>
                    <a:pt x="5" y="1858"/>
                  </a:lnTo>
                  <a:lnTo>
                    <a:pt x="6" y="1822"/>
                  </a:lnTo>
                  <a:lnTo>
                    <a:pt x="8" y="1786"/>
                  </a:lnTo>
                  <a:lnTo>
                    <a:pt x="10" y="1750"/>
                  </a:lnTo>
                  <a:lnTo>
                    <a:pt x="10" y="1714"/>
                  </a:lnTo>
                  <a:lnTo>
                    <a:pt x="21" y="1679"/>
                  </a:lnTo>
                  <a:lnTo>
                    <a:pt x="23" y="1642"/>
                  </a:lnTo>
                  <a:lnTo>
                    <a:pt x="37" y="1595"/>
                  </a:lnTo>
                  <a:lnTo>
                    <a:pt x="38" y="1559"/>
                  </a:lnTo>
                  <a:lnTo>
                    <a:pt x="51" y="1523"/>
                  </a:lnTo>
                  <a:lnTo>
                    <a:pt x="63" y="1488"/>
                  </a:lnTo>
                  <a:lnTo>
                    <a:pt x="75" y="1451"/>
                  </a:lnTo>
                  <a:lnTo>
                    <a:pt x="77" y="1415"/>
                  </a:lnTo>
                  <a:lnTo>
                    <a:pt x="89" y="1380"/>
                  </a:lnTo>
                  <a:lnTo>
                    <a:pt x="113" y="1345"/>
                  </a:lnTo>
                  <a:lnTo>
                    <a:pt x="138" y="1309"/>
                  </a:lnTo>
                  <a:lnTo>
                    <a:pt x="161" y="1275"/>
                  </a:lnTo>
                  <a:lnTo>
                    <a:pt x="185" y="1240"/>
                  </a:lnTo>
                  <a:lnTo>
                    <a:pt x="209" y="1204"/>
                  </a:lnTo>
                  <a:lnTo>
                    <a:pt x="221" y="1169"/>
                  </a:lnTo>
                  <a:lnTo>
                    <a:pt x="234" y="1133"/>
                  </a:lnTo>
                  <a:lnTo>
                    <a:pt x="235" y="1097"/>
                  </a:lnTo>
                  <a:lnTo>
                    <a:pt x="226" y="1061"/>
                  </a:lnTo>
                  <a:lnTo>
                    <a:pt x="192" y="1023"/>
                  </a:lnTo>
                  <a:lnTo>
                    <a:pt x="160" y="987"/>
                  </a:lnTo>
                  <a:lnTo>
                    <a:pt x="150" y="949"/>
                  </a:lnTo>
                  <a:lnTo>
                    <a:pt x="128" y="900"/>
                  </a:lnTo>
                  <a:lnTo>
                    <a:pt x="119" y="865"/>
                  </a:lnTo>
                  <a:lnTo>
                    <a:pt x="110" y="829"/>
                  </a:lnTo>
                  <a:lnTo>
                    <a:pt x="99" y="791"/>
                  </a:lnTo>
                  <a:lnTo>
                    <a:pt x="89" y="755"/>
                  </a:lnTo>
                  <a:lnTo>
                    <a:pt x="79" y="719"/>
                  </a:lnTo>
                  <a:lnTo>
                    <a:pt x="69" y="682"/>
                  </a:lnTo>
                  <a:lnTo>
                    <a:pt x="58" y="647"/>
                  </a:lnTo>
                  <a:lnTo>
                    <a:pt x="60" y="611"/>
                  </a:lnTo>
                  <a:lnTo>
                    <a:pt x="50" y="574"/>
                  </a:lnTo>
                  <a:lnTo>
                    <a:pt x="51" y="538"/>
                  </a:lnTo>
                  <a:lnTo>
                    <a:pt x="42" y="501"/>
                  </a:lnTo>
                  <a:lnTo>
                    <a:pt x="42" y="465"/>
                  </a:lnTo>
                  <a:lnTo>
                    <a:pt x="44" y="429"/>
                  </a:lnTo>
                  <a:lnTo>
                    <a:pt x="45" y="393"/>
                  </a:lnTo>
                  <a:lnTo>
                    <a:pt x="45" y="357"/>
                  </a:lnTo>
                  <a:lnTo>
                    <a:pt x="48" y="310"/>
                  </a:lnTo>
                  <a:lnTo>
                    <a:pt x="49" y="274"/>
                  </a:lnTo>
                  <a:lnTo>
                    <a:pt x="51" y="238"/>
                  </a:lnTo>
                  <a:lnTo>
                    <a:pt x="53" y="202"/>
                  </a:lnTo>
                  <a:lnTo>
                    <a:pt x="54" y="166"/>
                  </a:lnTo>
                  <a:lnTo>
                    <a:pt x="54" y="130"/>
                  </a:lnTo>
                  <a:lnTo>
                    <a:pt x="67" y="94"/>
                  </a:lnTo>
                  <a:lnTo>
                    <a:pt x="70" y="58"/>
                  </a:lnTo>
                  <a:lnTo>
                    <a:pt x="93" y="24"/>
                  </a:lnTo>
                  <a:lnTo>
                    <a:pt x="127" y="0"/>
                  </a:lnTo>
                  <a:lnTo>
                    <a:pt x="162" y="2"/>
                  </a:lnTo>
                  <a:lnTo>
                    <a:pt x="195" y="3"/>
                  </a:lnTo>
                  <a:lnTo>
                    <a:pt x="230" y="3"/>
                  </a:lnTo>
                  <a:lnTo>
                    <a:pt x="249" y="41"/>
                  </a:lnTo>
                  <a:lnTo>
                    <a:pt x="272" y="78"/>
                  </a:lnTo>
                  <a:lnTo>
                    <a:pt x="282" y="113"/>
                  </a:lnTo>
                  <a:lnTo>
                    <a:pt x="291" y="150"/>
                  </a:lnTo>
                  <a:lnTo>
                    <a:pt x="302" y="187"/>
                  </a:lnTo>
                  <a:lnTo>
                    <a:pt x="311" y="223"/>
                  </a:lnTo>
                  <a:lnTo>
                    <a:pt x="310" y="259"/>
                  </a:lnTo>
                  <a:lnTo>
                    <a:pt x="308" y="295"/>
                  </a:lnTo>
                  <a:lnTo>
                    <a:pt x="307" y="330"/>
                  </a:lnTo>
                  <a:lnTo>
                    <a:pt x="307" y="366"/>
                  </a:lnTo>
                  <a:lnTo>
                    <a:pt x="306" y="402"/>
                  </a:lnTo>
                  <a:lnTo>
                    <a:pt x="303" y="438"/>
                  </a:lnTo>
                  <a:lnTo>
                    <a:pt x="303" y="474"/>
                  </a:lnTo>
                  <a:lnTo>
                    <a:pt x="301" y="510"/>
                  </a:lnTo>
                  <a:lnTo>
                    <a:pt x="289" y="547"/>
                  </a:lnTo>
                  <a:lnTo>
                    <a:pt x="287" y="583"/>
                  </a:lnTo>
                  <a:lnTo>
                    <a:pt x="286" y="619"/>
                  </a:lnTo>
                  <a:lnTo>
                    <a:pt x="284" y="654"/>
                  </a:lnTo>
                  <a:lnTo>
                    <a:pt x="283" y="690"/>
                  </a:lnTo>
                  <a:lnTo>
                    <a:pt x="281" y="726"/>
                  </a:lnTo>
                  <a:lnTo>
                    <a:pt x="281" y="762"/>
                  </a:lnTo>
                  <a:lnTo>
                    <a:pt x="279" y="798"/>
                  </a:lnTo>
                  <a:lnTo>
                    <a:pt x="279" y="834"/>
                  </a:lnTo>
                  <a:lnTo>
                    <a:pt x="277" y="870"/>
                  </a:lnTo>
                  <a:lnTo>
                    <a:pt x="276" y="906"/>
                  </a:lnTo>
                  <a:lnTo>
                    <a:pt x="275" y="942"/>
                  </a:lnTo>
                  <a:lnTo>
                    <a:pt x="274" y="978"/>
                  </a:lnTo>
                  <a:lnTo>
                    <a:pt x="272" y="1014"/>
                  </a:lnTo>
                  <a:lnTo>
                    <a:pt x="272" y="1050"/>
                  </a:lnTo>
                  <a:lnTo>
                    <a:pt x="303" y="1074"/>
                  </a:lnTo>
                  <a:lnTo>
                    <a:pt x="314" y="1112"/>
                  </a:lnTo>
                  <a:lnTo>
                    <a:pt x="324" y="1148"/>
                  </a:lnTo>
                  <a:lnTo>
                    <a:pt x="322" y="1196"/>
                  </a:lnTo>
                </a:path>
              </a:pathLst>
            </a:custGeom>
            <a:solidFill>
              <a:schemeClr val="accent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2" name="Oval 7"/>
            <p:cNvSpPr>
              <a:spLocks noChangeArrowheads="1"/>
            </p:cNvSpPr>
            <p:nvPr/>
          </p:nvSpPr>
          <p:spPr bwMode="auto">
            <a:xfrm rot="60000">
              <a:off x="776" y="2359"/>
              <a:ext cx="286" cy="336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3" name="Freeform 8"/>
            <p:cNvSpPr>
              <a:spLocks/>
            </p:cNvSpPr>
            <p:nvPr/>
          </p:nvSpPr>
          <p:spPr bwMode="auto">
            <a:xfrm>
              <a:off x="2413" y="1352"/>
              <a:ext cx="379" cy="2296"/>
            </a:xfrm>
            <a:custGeom>
              <a:avLst/>
              <a:gdLst>
                <a:gd name="T0" fmla="*/ 93 w 379"/>
                <a:gd name="T1" fmla="*/ 1176 h 2296"/>
                <a:gd name="T2" fmla="*/ 93 w 379"/>
                <a:gd name="T3" fmla="*/ 1248 h 2296"/>
                <a:gd name="T4" fmla="*/ 69 w 379"/>
                <a:gd name="T5" fmla="*/ 1320 h 2296"/>
                <a:gd name="T6" fmla="*/ 46 w 379"/>
                <a:gd name="T7" fmla="*/ 1391 h 2296"/>
                <a:gd name="T8" fmla="*/ 31 w 379"/>
                <a:gd name="T9" fmla="*/ 1463 h 2296"/>
                <a:gd name="T10" fmla="*/ 21 w 379"/>
                <a:gd name="T11" fmla="*/ 1547 h 2296"/>
                <a:gd name="T12" fmla="*/ 7 w 379"/>
                <a:gd name="T13" fmla="*/ 1643 h 2296"/>
                <a:gd name="T14" fmla="*/ 6 w 379"/>
                <a:gd name="T15" fmla="*/ 1727 h 2296"/>
                <a:gd name="T16" fmla="*/ 4 w 379"/>
                <a:gd name="T17" fmla="*/ 1811 h 2296"/>
                <a:gd name="T18" fmla="*/ 25 w 379"/>
                <a:gd name="T19" fmla="*/ 1931 h 2296"/>
                <a:gd name="T20" fmla="*/ 36 w 379"/>
                <a:gd name="T21" fmla="*/ 2004 h 2296"/>
                <a:gd name="T22" fmla="*/ 58 w 379"/>
                <a:gd name="T23" fmla="*/ 2088 h 2296"/>
                <a:gd name="T24" fmla="*/ 89 w 379"/>
                <a:gd name="T25" fmla="*/ 2173 h 2296"/>
                <a:gd name="T26" fmla="*/ 123 w 379"/>
                <a:gd name="T27" fmla="*/ 2245 h 2296"/>
                <a:gd name="T28" fmla="*/ 188 w 379"/>
                <a:gd name="T29" fmla="*/ 2294 h 2296"/>
                <a:gd name="T30" fmla="*/ 257 w 379"/>
                <a:gd name="T31" fmla="*/ 2272 h 2296"/>
                <a:gd name="T32" fmla="*/ 303 w 379"/>
                <a:gd name="T33" fmla="*/ 2212 h 2296"/>
                <a:gd name="T34" fmla="*/ 350 w 379"/>
                <a:gd name="T35" fmla="*/ 2129 h 2296"/>
                <a:gd name="T36" fmla="*/ 374 w 379"/>
                <a:gd name="T37" fmla="*/ 2046 h 2296"/>
                <a:gd name="T38" fmla="*/ 375 w 379"/>
                <a:gd name="T39" fmla="*/ 1950 h 2296"/>
                <a:gd name="T40" fmla="*/ 377 w 379"/>
                <a:gd name="T41" fmla="*/ 1830 h 2296"/>
                <a:gd name="T42" fmla="*/ 368 w 379"/>
                <a:gd name="T43" fmla="*/ 1733 h 2296"/>
                <a:gd name="T44" fmla="*/ 346 w 379"/>
                <a:gd name="T45" fmla="*/ 1649 h 2296"/>
                <a:gd name="T46" fmla="*/ 326 w 379"/>
                <a:gd name="T47" fmla="*/ 1577 h 2296"/>
                <a:gd name="T48" fmla="*/ 282 w 379"/>
                <a:gd name="T49" fmla="*/ 1504 h 2296"/>
                <a:gd name="T50" fmla="*/ 237 w 379"/>
                <a:gd name="T51" fmla="*/ 1431 h 2296"/>
                <a:gd name="T52" fmla="*/ 204 w 379"/>
                <a:gd name="T53" fmla="*/ 1358 h 2296"/>
                <a:gd name="T54" fmla="*/ 183 w 379"/>
                <a:gd name="T55" fmla="*/ 1286 h 2296"/>
                <a:gd name="T56" fmla="*/ 161 w 379"/>
                <a:gd name="T57" fmla="*/ 1213 h 2296"/>
                <a:gd name="T58" fmla="*/ 152 w 379"/>
                <a:gd name="T59" fmla="*/ 1141 h 2296"/>
                <a:gd name="T60" fmla="*/ 175 w 379"/>
                <a:gd name="T61" fmla="*/ 1070 h 2296"/>
                <a:gd name="T62" fmla="*/ 210 w 379"/>
                <a:gd name="T63" fmla="*/ 998 h 2296"/>
                <a:gd name="T64" fmla="*/ 245 w 379"/>
                <a:gd name="T65" fmla="*/ 927 h 2296"/>
                <a:gd name="T66" fmla="*/ 282 w 379"/>
                <a:gd name="T67" fmla="*/ 783 h 2296"/>
                <a:gd name="T68" fmla="*/ 318 w 379"/>
                <a:gd name="T69" fmla="*/ 592 h 2296"/>
                <a:gd name="T70" fmla="*/ 344 w 379"/>
                <a:gd name="T71" fmla="*/ 400 h 2296"/>
                <a:gd name="T72" fmla="*/ 358 w 379"/>
                <a:gd name="T73" fmla="*/ 317 h 2296"/>
                <a:gd name="T74" fmla="*/ 370 w 379"/>
                <a:gd name="T75" fmla="*/ 245 h 2296"/>
                <a:gd name="T76" fmla="*/ 371 w 379"/>
                <a:gd name="T77" fmla="*/ 173 h 2296"/>
                <a:gd name="T78" fmla="*/ 349 w 379"/>
                <a:gd name="T79" fmla="*/ 100 h 2296"/>
                <a:gd name="T80" fmla="*/ 305 w 379"/>
                <a:gd name="T81" fmla="*/ 40 h 2296"/>
                <a:gd name="T82" fmla="*/ 238 w 379"/>
                <a:gd name="T83" fmla="*/ 2 h 2296"/>
                <a:gd name="T84" fmla="*/ 171 w 379"/>
                <a:gd name="T85" fmla="*/ 0 h 2296"/>
                <a:gd name="T86" fmla="*/ 113 w 379"/>
                <a:gd name="T87" fmla="*/ 83 h 2296"/>
                <a:gd name="T88" fmla="*/ 76 w 379"/>
                <a:gd name="T89" fmla="*/ 228 h 2296"/>
                <a:gd name="T90" fmla="*/ 41 w 379"/>
                <a:gd name="T91" fmla="*/ 322 h 2296"/>
                <a:gd name="T92" fmla="*/ 28 w 379"/>
                <a:gd name="T93" fmla="*/ 407 h 2296"/>
                <a:gd name="T94" fmla="*/ 15 w 379"/>
                <a:gd name="T95" fmla="*/ 515 h 2296"/>
                <a:gd name="T96" fmla="*/ 12 w 379"/>
                <a:gd name="T97" fmla="*/ 659 h 2296"/>
                <a:gd name="T98" fmla="*/ 0 w 379"/>
                <a:gd name="T99" fmla="*/ 742 h 2296"/>
                <a:gd name="T100" fmla="*/ 22 w 379"/>
                <a:gd name="T101" fmla="*/ 815 h 2296"/>
                <a:gd name="T102" fmla="*/ 19 w 379"/>
                <a:gd name="T103" fmla="*/ 887 h 2296"/>
                <a:gd name="T104" fmla="*/ 42 w 379"/>
                <a:gd name="T105" fmla="*/ 958 h 2296"/>
                <a:gd name="T106" fmla="*/ 63 w 379"/>
                <a:gd name="T107" fmla="*/ 1032 h 2296"/>
                <a:gd name="T108" fmla="*/ 96 w 379"/>
                <a:gd name="T109" fmla="*/ 1104 h 2296"/>
                <a:gd name="T110" fmla="*/ 84 w 379"/>
                <a:gd name="T111" fmla="*/ 1140 h 229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9"/>
                <a:gd name="T169" fmla="*/ 0 h 2296"/>
                <a:gd name="T170" fmla="*/ 379 w 379"/>
                <a:gd name="T171" fmla="*/ 2296 h 229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9" h="2296">
                  <a:moveTo>
                    <a:pt x="84" y="1140"/>
                  </a:moveTo>
                  <a:lnTo>
                    <a:pt x="93" y="1176"/>
                  </a:lnTo>
                  <a:lnTo>
                    <a:pt x="94" y="1212"/>
                  </a:lnTo>
                  <a:lnTo>
                    <a:pt x="93" y="1248"/>
                  </a:lnTo>
                  <a:lnTo>
                    <a:pt x="82" y="1284"/>
                  </a:lnTo>
                  <a:lnTo>
                    <a:pt x="69" y="1320"/>
                  </a:lnTo>
                  <a:lnTo>
                    <a:pt x="58" y="1356"/>
                  </a:lnTo>
                  <a:lnTo>
                    <a:pt x="46" y="1391"/>
                  </a:lnTo>
                  <a:lnTo>
                    <a:pt x="45" y="1427"/>
                  </a:lnTo>
                  <a:lnTo>
                    <a:pt x="31" y="1463"/>
                  </a:lnTo>
                  <a:lnTo>
                    <a:pt x="32" y="1499"/>
                  </a:lnTo>
                  <a:lnTo>
                    <a:pt x="21" y="1547"/>
                  </a:lnTo>
                  <a:lnTo>
                    <a:pt x="8" y="1595"/>
                  </a:lnTo>
                  <a:lnTo>
                    <a:pt x="7" y="1643"/>
                  </a:lnTo>
                  <a:lnTo>
                    <a:pt x="7" y="1679"/>
                  </a:lnTo>
                  <a:lnTo>
                    <a:pt x="6" y="1727"/>
                  </a:lnTo>
                  <a:lnTo>
                    <a:pt x="5" y="1775"/>
                  </a:lnTo>
                  <a:lnTo>
                    <a:pt x="4" y="1811"/>
                  </a:lnTo>
                  <a:lnTo>
                    <a:pt x="27" y="1859"/>
                  </a:lnTo>
                  <a:lnTo>
                    <a:pt x="25" y="1931"/>
                  </a:lnTo>
                  <a:lnTo>
                    <a:pt x="25" y="1967"/>
                  </a:lnTo>
                  <a:lnTo>
                    <a:pt x="36" y="2004"/>
                  </a:lnTo>
                  <a:lnTo>
                    <a:pt x="46" y="2052"/>
                  </a:lnTo>
                  <a:lnTo>
                    <a:pt x="58" y="2088"/>
                  </a:lnTo>
                  <a:lnTo>
                    <a:pt x="68" y="2124"/>
                  </a:lnTo>
                  <a:lnTo>
                    <a:pt x="89" y="2173"/>
                  </a:lnTo>
                  <a:lnTo>
                    <a:pt x="98" y="2209"/>
                  </a:lnTo>
                  <a:lnTo>
                    <a:pt x="123" y="2245"/>
                  </a:lnTo>
                  <a:lnTo>
                    <a:pt x="155" y="2271"/>
                  </a:lnTo>
                  <a:lnTo>
                    <a:pt x="188" y="2294"/>
                  </a:lnTo>
                  <a:lnTo>
                    <a:pt x="223" y="2295"/>
                  </a:lnTo>
                  <a:lnTo>
                    <a:pt x="257" y="2272"/>
                  </a:lnTo>
                  <a:lnTo>
                    <a:pt x="291" y="2248"/>
                  </a:lnTo>
                  <a:lnTo>
                    <a:pt x="303" y="2212"/>
                  </a:lnTo>
                  <a:lnTo>
                    <a:pt x="337" y="2166"/>
                  </a:lnTo>
                  <a:lnTo>
                    <a:pt x="350" y="2129"/>
                  </a:lnTo>
                  <a:lnTo>
                    <a:pt x="362" y="2081"/>
                  </a:lnTo>
                  <a:lnTo>
                    <a:pt x="374" y="2046"/>
                  </a:lnTo>
                  <a:lnTo>
                    <a:pt x="374" y="1998"/>
                  </a:lnTo>
                  <a:lnTo>
                    <a:pt x="375" y="1950"/>
                  </a:lnTo>
                  <a:lnTo>
                    <a:pt x="376" y="1878"/>
                  </a:lnTo>
                  <a:lnTo>
                    <a:pt x="377" y="1830"/>
                  </a:lnTo>
                  <a:lnTo>
                    <a:pt x="378" y="1782"/>
                  </a:lnTo>
                  <a:lnTo>
                    <a:pt x="368" y="1733"/>
                  </a:lnTo>
                  <a:lnTo>
                    <a:pt x="357" y="1685"/>
                  </a:lnTo>
                  <a:lnTo>
                    <a:pt x="346" y="1649"/>
                  </a:lnTo>
                  <a:lnTo>
                    <a:pt x="336" y="1614"/>
                  </a:lnTo>
                  <a:lnTo>
                    <a:pt x="326" y="1577"/>
                  </a:lnTo>
                  <a:lnTo>
                    <a:pt x="303" y="1540"/>
                  </a:lnTo>
                  <a:lnTo>
                    <a:pt x="282" y="1504"/>
                  </a:lnTo>
                  <a:lnTo>
                    <a:pt x="259" y="1467"/>
                  </a:lnTo>
                  <a:lnTo>
                    <a:pt x="237" y="1431"/>
                  </a:lnTo>
                  <a:lnTo>
                    <a:pt x="216" y="1395"/>
                  </a:lnTo>
                  <a:lnTo>
                    <a:pt x="204" y="1358"/>
                  </a:lnTo>
                  <a:lnTo>
                    <a:pt x="194" y="1322"/>
                  </a:lnTo>
                  <a:lnTo>
                    <a:pt x="183" y="1286"/>
                  </a:lnTo>
                  <a:lnTo>
                    <a:pt x="172" y="1250"/>
                  </a:lnTo>
                  <a:lnTo>
                    <a:pt x="161" y="1213"/>
                  </a:lnTo>
                  <a:lnTo>
                    <a:pt x="151" y="1177"/>
                  </a:lnTo>
                  <a:lnTo>
                    <a:pt x="152" y="1141"/>
                  </a:lnTo>
                  <a:lnTo>
                    <a:pt x="152" y="1105"/>
                  </a:lnTo>
                  <a:lnTo>
                    <a:pt x="175" y="1070"/>
                  </a:lnTo>
                  <a:lnTo>
                    <a:pt x="198" y="1034"/>
                  </a:lnTo>
                  <a:lnTo>
                    <a:pt x="210" y="998"/>
                  </a:lnTo>
                  <a:lnTo>
                    <a:pt x="234" y="963"/>
                  </a:lnTo>
                  <a:lnTo>
                    <a:pt x="245" y="927"/>
                  </a:lnTo>
                  <a:lnTo>
                    <a:pt x="269" y="879"/>
                  </a:lnTo>
                  <a:lnTo>
                    <a:pt x="282" y="783"/>
                  </a:lnTo>
                  <a:lnTo>
                    <a:pt x="294" y="688"/>
                  </a:lnTo>
                  <a:lnTo>
                    <a:pt x="318" y="592"/>
                  </a:lnTo>
                  <a:lnTo>
                    <a:pt x="331" y="496"/>
                  </a:lnTo>
                  <a:lnTo>
                    <a:pt x="344" y="400"/>
                  </a:lnTo>
                  <a:lnTo>
                    <a:pt x="356" y="352"/>
                  </a:lnTo>
                  <a:lnTo>
                    <a:pt x="358" y="317"/>
                  </a:lnTo>
                  <a:lnTo>
                    <a:pt x="369" y="281"/>
                  </a:lnTo>
                  <a:lnTo>
                    <a:pt x="370" y="245"/>
                  </a:lnTo>
                  <a:lnTo>
                    <a:pt x="370" y="209"/>
                  </a:lnTo>
                  <a:lnTo>
                    <a:pt x="371" y="173"/>
                  </a:lnTo>
                  <a:lnTo>
                    <a:pt x="360" y="136"/>
                  </a:lnTo>
                  <a:lnTo>
                    <a:pt x="349" y="100"/>
                  </a:lnTo>
                  <a:lnTo>
                    <a:pt x="338" y="64"/>
                  </a:lnTo>
                  <a:lnTo>
                    <a:pt x="305" y="40"/>
                  </a:lnTo>
                  <a:lnTo>
                    <a:pt x="272" y="15"/>
                  </a:lnTo>
                  <a:lnTo>
                    <a:pt x="238" y="2"/>
                  </a:lnTo>
                  <a:lnTo>
                    <a:pt x="204" y="2"/>
                  </a:lnTo>
                  <a:lnTo>
                    <a:pt x="171" y="0"/>
                  </a:lnTo>
                  <a:lnTo>
                    <a:pt x="135" y="37"/>
                  </a:lnTo>
                  <a:lnTo>
                    <a:pt x="113" y="83"/>
                  </a:lnTo>
                  <a:lnTo>
                    <a:pt x="89" y="132"/>
                  </a:lnTo>
                  <a:lnTo>
                    <a:pt x="76" y="228"/>
                  </a:lnTo>
                  <a:lnTo>
                    <a:pt x="52" y="274"/>
                  </a:lnTo>
                  <a:lnTo>
                    <a:pt x="41" y="322"/>
                  </a:lnTo>
                  <a:lnTo>
                    <a:pt x="27" y="371"/>
                  </a:lnTo>
                  <a:lnTo>
                    <a:pt x="28" y="407"/>
                  </a:lnTo>
                  <a:lnTo>
                    <a:pt x="27" y="443"/>
                  </a:lnTo>
                  <a:lnTo>
                    <a:pt x="15" y="515"/>
                  </a:lnTo>
                  <a:lnTo>
                    <a:pt x="14" y="563"/>
                  </a:lnTo>
                  <a:lnTo>
                    <a:pt x="12" y="659"/>
                  </a:lnTo>
                  <a:lnTo>
                    <a:pt x="1" y="694"/>
                  </a:lnTo>
                  <a:lnTo>
                    <a:pt x="0" y="742"/>
                  </a:lnTo>
                  <a:lnTo>
                    <a:pt x="10" y="779"/>
                  </a:lnTo>
                  <a:lnTo>
                    <a:pt x="22" y="815"/>
                  </a:lnTo>
                  <a:lnTo>
                    <a:pt x="21" y="851"/>
                  </a:lnTo>
                  <a:lnTo>
                    <a:pt x="19" y="887"/>
                  </a:lnTo>
                  <a:lnTo>
                    <a:pt x="31" y="923"/>
                  </a:lnTo>
                  <a:lnTo>
                    <a:pt x="42" y="958"/>
                  </a:lnTo>
                  <a:lnTo>
                    <a:pt x="52" y="995"/>
                  </a:lnTo>
                  <a:lnTo>
                    <a:pt x="63" y="1032"/>
                  </a:lnTo>
                  <a:lnTo>
                    <a:pt x="85" y="1068"/>
                  </a:lnTo>
                  <a:lnTo>
                    <a:pt x="96" y="1104"/>
                  </a:lnTo>
                  <a:lnTo>
                    <a:pt x="95" y="1140"/>
                  </a:lnTo>
                  <a:lnTo>
                    <a:pt x="84" y="1140"/>
                  </a:lnTo>
                </a:path>
              </a:pathLst>
            </a:custGeom>
            <a:solidFill>
              <a:schemeClr val="accent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4" name="Freeform 9"/>
            <p:cNvSpPr>
              <a:spLocks/>
            </p:cNvSpPr>
            <p:nvPr/>
          </p:nvSpPr>
          <p:spPr bwMode="auto">
            <a:xfrm>
              <a:off x="2101" y="1388"/>
              <a:ext cx="325" cy="2272"/>
            </a:xfrm>
            <a:custGeom>
              <a:avLst/>
              <a:gdLst>
                <a:gd name="T0" fmla="*/ 308 w 325"/>
                <a:gd name="T1" fmla="*/ 1268 h 2272"/>
                <a:gd name="T2" fmla="*/ 305 w 325"/>
                <a:gd name="T3" fmla="*/ 1376 h 2272"/>
                <a:gd name="T4" fmla="*/ 301 w 325"/>
                <a:gd name="T5" fmla="*/ 1485 h 2272"/>
                <a:gd name="T6" fmla="*/ 296 w 325"/>
                <a:gd name="T7" fmla="*/ 1592 h 2272"/>
                <a:gd name="T8" fmla="*/ 292 w 325"/>
                <a:gd name="T9" fmla="*/ 1700 h 2272"/>
                <a:gd name="T10" fmla="*/ 289 w 325"/>
                <a:gd name="T11" fmla="*/ 1808 h 2272"/>
                <a:gd name="T12" fmla="*/ 295 w 325"/>
                <a:gd name="T13" fmla="*/ 1929 h 2272"/>
                <a:gd name="T14" fmla="*/ 281 w 325"/>
                <a:gd name="T15" fmla="*/ 2035 h 2272"/>
                <a:gd name="T16" fmla="*/ 245 w 325"/>
                <a:gd name="T17" fmla="*/ 2142 h 2272"/>
                <a:gd name="T18" fmla="*/ 194 w 325"/>
                <a:gd name="T19" fmla="*/ 2249 h 2272"/>
                <a:gd name="T20" fmla="*/ 93 w 325"/>
                <a:gd name="T21" fmla="*/ 2256 h 2272"/>
                <a:gd name="T22" fmla="*/ 40 w 325"/>
                <a:gd name="T23" fmla="*/ 2146 h 2272"/>
                <a:gd name="T24" fmla="*/ 9 w 325"/>
                <a:gd name="T25" fmla="*/ 2038 h 2272"/>
                <a:gd name="T26" fmla="*/ 2 w 325"/>
                <a:gd name="T27" fmla="*/ 1930 h 2272"/>
                <a:gd name="T28" fmla="*/ 6 w 325"/>
                <a:gd name="T29" fmla="*/ 1822 h 2272"/>
                <a:gd name="T30" fmla="*/ 10 w 325"/>
                <a:gd name="T31" fmla="*/ 1714 h 2272"/>
                <a:gd name="T32" fmla="*/ 37 w 325"/>
                <a:gd name="T33" fmla="*/ 1595 h 2272"/>
                <a:gd name="T34" fmla="*/ 63 w 325"/>
                <a:gd name="T35" fmla="*/ 1488 h 2272"/>
                <a:gd name="T36" fmla="*/ 89 w 325"/>
                <a:gd name="T37" fmla="*/ 1380 h 2272"/>
                <a:gd name="T38" fmla="*/ 161 w 325"/>
                <a:gd name="T39" fmla="*/ 1275 h 2272"/>
                <a:gd name="T40" fmla="*/ 221 w 325"/>
                <a:gd name="T41" fmla="*/ 1169 h 2272"/>
                <a:gd name="T42" fmla="*/ 226 w 325"/>
                <a:gd name="T43" fmla="*/ 1061 h 2272"/>
                <a:gd name="T44" fmla="*/ 150 w 325"/>
                <a:gd name="T45" fmla="*/ 949 h 2272"/>
                <a:gd name="T46" fmla="*/ 110 w 325"/>
                <a:gd name="T47" fmla="*/ 829 h 2272"/>
                <a:gd name="T48" fmla="*/ 79 w 325"/>
                <a:gd name="T49" fmla="*/ 719 h 2272"/>
                <a:gd name="T50" fmla="*/ 60 w 325"/>
                <a:gd name="T51" fmla="*/ 611 h 2272"/>
                <a:gd name="T52" fmla="*/ 42 w 325"/>
                <a:gd name="T53" fmla="*/ 501 h 2272"/>
                <a:gd name="T54" fmla="*/ 45 w 325"/>
                <a:gd name="T55" fmla="*/ 393 h 2272"/>
                <a:gd name="T56" fmla="*/ 49 w 325"/>
                <a:gd name="T57" fmla="*/ 274 h 2272"/>
                <a:gd name="T58" fmla="*/ 54 w 325"/>
                <a:gd name="T59" fmla="*/ 166 h 2272"/>
                <a:gd name="T60" fmla="*/ 70 w 325"/>
                <a:gd name="T61" fmla="*/ 58 h 2272"/>
                <a:gd name="T62" fmla="*/ 162 w 325"/>
                <a:gd name="T63" fmla="*/ 2 h 2272"/>
                <a:gd name="T64" fmla="*/ 249 w 325"/>
                <a:gd name="T65" fmla="*/ 41 h 2272"/>
                <a:gd name="T66" fmla="*/ 291 w 325"/>
                <a:gd name="T67" fmla="*/ 150 h 2272"/>
                <a:gd name="T68" fmla="*/ 310 w 325"/>
                <a:gd name="T69" fmla="*/ 259 h 2272"/>
                <a:gd name="T70" fmla="*/ 307 w 325"/>
                <a:gd name="T71" fmla="*/ 366 h 2272"/>
                <a:gd name="T72" fmla="*/ 303 w 325"/>
                <a:gd name="T73" fmla="*/ 474 h 2272"/>
                <a:gd name="T74" fmla="*/ 287 w 325"/>
                <a:gd name="T75" fmla="*/ 583 h 2272"/>
                <a:gd name="T76" fmla="*/ 283 w 325"/>
                <a:gd name="T77" fmla="*/ 690 h 2272"/>
                <a:gd name="T78" fmla="*/ 279 w 325"/>
                <a:gd name="T79" fmla="*/ 798 h 2272"/>
                <a:gd name="T80" fmla="*/ 276 w 325"/>
                <a:gd name="T81" fmla="*/ 906 h 2272"/>
                <a:gd name="T82" fmla="*/ 272 w 325"/>
                <a:gd name="T83" fmla="*/ 1014 h 2272"/>
                <a:gd name="T84" fmla="*/ 314 w 325"/>
                <a:gd name="T85" fmla="*/ 1112 h 227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25"/>
                <a:gd name="T130" fmla="*/ 0 h 2272"/>
                <a:gd name="T131" fmla="*/ 325 w 325"/>
                <a:gd name="T132" fmla="*/ 2272 h 227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25" h="2272">
                  <a:moveTo>
                    <a:pt x="322" y="1196"/>
                  </a:moveTo>
                  <a:lnTo>
                    <a:pt x="309" y="1232"/>
                  </a:lnTo>
                  <a:lnTo>
                    <a:pt x="308" y="1268"/>
                  </a:lnTo>
                  <a:lnTo>
                    <a:pt x="307" y="1304"/>
                  </a:lnTo>
                  <a:lnTo>
                    <a:pt x="307" y="1340"/>
                  </a:lnTo>
                  <a:lnTo>
                    <a:pt x="305" y="1376"/>
                  </a:lnTo>
                  <a:lnTo>
                    <a:pt x="303" y="1413"/>
                  </a:lnTo>
                  <a:lnTo>
                    <a:pt x="303" y="1449"/>
                  </a:lnTo>
                  <a:lnTo>
                    <a:pt x="301" y="1485"/>
                  </a:lnTo>
                  <a:lnTo>
                    <a:pt x="299" y="1521"/>
                  </a:lnTo>
                  <a:lnTo>
                    <a:pt x="297" y="1557"/>
                  </a:lnTo>
                  <a:lnTo>
                    <a:pt x="296" y="1592"/>
                  </a:lnTo>
                  <a:lnTo>
                    <a:pt x="296" y="1628"/>
                  </a:lnTo>
                  <a:lnTo>
                    <a:pt x="294" y="1664"/>
                  </a:lnTo>
                  <a:lnTo>
                    <a:pt x="292" y="1700"/>
                  </a:lnTo>
                  <a:lnTo>
                    <a:pt x="292" y="1736"/>
                  </a:lnTo>
                  <a:lnTo>
                    <a:pt x="290" y="1772"/>
                  </a:lnTo>
                  <a:lnTo>
                    <a:pt x="289" y="1808"/>
                  </a:lnTo>
                  <a:lnTo>
                    <a:pt x="288" y="1856"/>
                  </a:lnTo>
                  <a:lnTo>
                    <a:pt x="287" y="1892"/>
                  </a:lnTo>
                  <a:lnTo>
                    <a:pt x="295" y="1929"/>
                  </a:lnTo>
                  <a:lnTo>
                    <a:pt x="294" y="1964"/>
                  </a:lnTo>
                  <a:lnTo>
                    <a:pt x="294" y="2000"/>
                  </a:lnTo>
                  <a:lnTo>
                    <a:pt x="281" y="2035"/>
                  </a:lnTo>
                  <a:lnTo>
                    <a:pt x="268" y="2070"/>
                  </a:lnTo>
                  <a:lnTo>
                    <a:pt x="255" y="2106"/>
                  </a:lnTo>
                  <a:lnTo>
                    <a:pt x="245" y="2142"/>
                  </a:lnTo>
                  <a:lnTo>
                    <a:pt x="231" y="2178"/>
                  </a:lnTo>
                  <a:lnTo>
                    <a:pt x="217" y="2213"/>
                  </a:lnTo>
                  <a:lnTo>
                    <a:pt x="194" y="2249"/>
                  </a:lnTo>
                  <a:lnTo>
                    <a:pt x="159" y="2271"/>
                  </a:lnTo>
                  <a:lnTo>
                    <a:pt x="125" y="2270"/>
                  </a:lnTo>
                  <a:lnTo>
                    <a:pt x="93" y="2256"/>
                  </a:lnTo>
                  <a:lnTo>
                    <a:pt x="71" y="2220"/>
                  </a:lnTo>
                  <a:lnTo>
                    <a:pt x="61" y="2184"/>
                  </a:lnTo>
                  <a:lnTo>
                    <a:pt x="40" y="2146"/>
                  </a:lnTo>
                  <a:lnTo>
                    <a:pt x="19" y="2111"/>
                  </a:lnTo>
                  <a:lnTo>
                    <a:pt x="8" y="2074"/>
                  </a:lnTo>
                  <a:lnTo>
                    <a:pt x="9" y="2038"/>
                  </a:lnTo>
                  <a:lnTo>
                    <a:pt x="0" y="2001"/>
                  </a:lnTo>
                  <a:lnTo>
                    <a:pt x="0" y="1965"/>
                  </a:lnTo>
                  <a:lnTo>
                    <a:pt x="2" y="1930"/>
                  </a:lnTo>
                  <a:lnTo>
                    <a:pt x="4" y="1894"/>
                  </a:lnTo>
                  <a:lnTo>
                    <a:pt x="5" y="1858"/>
                  </a:lnTo>
                  <a:lnTo>
                    <a:pt x="6" y="1822"/>
                  </a:lnTo>
                  <a:lnTo>
                    <a:pt x="8" y="1786"/>
                  </a:lnTo>
                  <a:lnTo>
                    <a:pt x="10" y="1750"/>
                  </a:lnTo>
                  <a:lnTo>
                    <a:pt x="10" y="1714"/>
                  </a:lnTo>
                  <a:lnTo>
                    <a:pt x="21" y="1679"/>
                  </a:lnTo>
                  <a:lnTo>
                    <a:pt x="23" y="1642"/>
                  </a:lnTo>
                  <a:lnTo>
                    <a:pt x="37" y="1595"/>
                  </a:lnTo>
                  <a:lnTo>
                    <a:pt x="38" y="1559"/>
                  </a:lnTo>
                  <a:lnTo>
                    <a:pt x="51" y="1523"/>
                  </a:lnTo>
                  <a:lnTo>
                    <a:pt x="63" y="1488"/>
                  </a:lnTo>
                  <a:lnTo>
                    <a:pt x="75" y="1451"/>
                  </a:lnTo>
                  <a:lnTo>
                    <a:pt x="77" y="1415"/>
                  </a:lnTo>
                  <a:lnTo>
                    <a:pt x="89" y="1380"/>
                  </a:lnTo>
                  <a:lnTo>
                    <a:pt x="113" y="1345"/>
                  </a:lnTo>
                  <a:lnTo>
                    <a:pt x="138" y="1309"/>
                  </a:lnTo>
                  <a:lnTo>
                    <a:pt x="161" y="1275"/>
                  </a:lnTo>
                  <a:lnTo>
                    <a:pt x="185" y="1240"/>
                  </a:lnTo>
                  <a:lnTo>
                    <a:pt x="209" y="1204"/>
                  </a:lnTo>
                  <a:lnTo>
                    <a:pt x="221" y="1169"/>
                  </a:lnTo>
                  <a:lnTo>
                    <a:pt x="234" y="1133"/>
                  </a:lnTo>
                  <a:lnTo>
                    <a:pt x="235" y="1097"/>
                  </a:lnTo>
                  <a:lnTo>
                    <a:pt x="226" y="1061"/>
                  </a:lnTo>
                  <a:lnTo>
                    <a:pt x="192" y="1023"/>
                  </a:lnTo>
                  <a:lnTo>
                    <a:pt x="160" y="987"/>
                  </a:lnTo>
                  <a:lnTo>
                    <a:pt x="150" y="949"/>
                  </a:lnTo>
                  <a:lnTo>
                    <a:pt x="128" y="900"/>
                  </a:lnTo>
                  <a:lnTo>
                    <a:pt x="119" y="865"/>
                  </a:lnTo>
                  <a:lnTo>
                    <a:pt x="110" y="829"/>
                  </a:lnTo>
                  <a:lnTo>
                    <a:pt x="99" y="791"/>
                  </a:lnTo>
                  <a:lnTo>
                    <a:pt x="89" y="755"/>
                  </a:lnTo>
                  <a:lnTo>
                    <a:pt x="79" y="719"/>
                  </a:lnTo>
                  <a:lnTo>
                    <a:pt x="69" y="682"/>
                  </a:lnTo>
                  <a:lnTo>
                    <a:pt x="58" y="647"/>
                  </a:lnTo>
                  <a:lnTo>
                    <a:pt x="60" y="611"/>
                  </a:lnTo>
                  <a:lnTo>
                    <a:pt x="50" y="574"/>
                  </a:lnTo>
                  <a:lnTo>
                    <a:pt x="51" y="538"/>
                  </a:lnTo>
                  <a:lnTo>
                    <a:pt x="42" y="501"/>
                  </a:lnTo>
                  <a:lnTo>
                    <a:pt x="42" y="465"/>
                  </a:lnTo>
                  <a:lnTo>
                    <a:pt x="44" y="429"/>
                  </a:lnTo>
                  <a:lnTo>
                    <a:pt x="45" y="393"/>
                  </a:lnTo>
                  <a:lnTo>
                    <a:pt x="45" y="357"/>
                  </a:lnTo>
                  <a:lnTo>
                    <a:pt x="48" y="310"/>
                  </a:lnTo>
                  <a:lnTo>
                    <a:pt x="49" y="274"/>
                  </a:lnTo>
                  <a:lnTo>
                    <a:pt x="51" y="238"/>
                  </a:lnTo>
                  <a:lnTo>
                    <a:pt x="53" y="202"/>
                  </a:lnTo>
                  <a:lnTo>
                    <a:pt x="54" y="166"/>
                  </a:lnTo>
                  <a:lnTo>
                    <a:pt x="54" y="130"/>
                  </a:lnTo>
                  <a:lnTo>
                    <a:pt x="67" y="94"/>
                  </a:lnTo>
                  <a:lnTo>
                    <a:pt x="70" y="58"/>
                  </a:lnTo>
                  <a:lnTo>
                    <a:pt x="93" y="24"/>
                  </a:lnTo>
                  <a:lnTo>
                    <a:pt x="127" y="0"/>
                  </a:lnTo>
                  <a:lnTo>
                    <a:pt x="162" y="2"/>
                  </a:lnTo>
                  <a:lnTo>
                    <a:pt x="195" y="3"/>
                  </a:lnTo>
                  <a:lnTo>
                    <a:pt x="230" y="3"/>
                  </a:lnTo>
                  <a:lnTo>
                    <a:pt x="249" y="41"/>
                  </a:lnTo>
                  <a:lnTo>
                    <a:pt x="272" y="78"/>
                  </a:lnTo>
                  <a:lnTo>
                    <a:pt x="282" y="113"/>
                  </a:lnTo>
                  <a:lnTo>
                    <a:pt x="291" y="150"/>
                  </a:lnTo>
                  <a:lnTo>
                    <a:pt x="302" y="187"/>
                  </a:lnTo>
                  <a:lnTo>
                    <a:pt x="311" y="223"/>
                  </a:lnTo>
                  <a:lnTo>
                    <a:pt x="310" y="259"/>
                  </a:lnTo>
                  <a:lnTo>
                    <a:pt x="308" y="295"/>
                  </a:lnTo>
                  <a:lnTo>
                    <a:pt x="307" y="330"/>
                  </a:lnTo>
                  <a:lnTo>
                    <a:pt x="307" y="366"/>
                  </a:lnTo>
                  <a:lnTo>
                    <a:pt x="306" y="402"/>
                  </a:lnTo>
                  <a:lnTo>
                    <a:pt x="303" y="438"/>
                  </a:lnTo>
                  <a:lnTo>
                    <a:pt x="303" y="474"/>
                  </a:lnTo>
                  <a:lnTo>
                    <a:pt x="301" y="510"/>
                  </a:lnTo>
                  <a:lnTo>
                    <a:pt x="289" y="547"/>
                  </a:lnTo>
                  <a:lnTo>
                    <a:pt x="287" y="583"/>
                  </a:lnTo>
                  <a:lnTo>
                    <a:pt x="286" y="619"/>
                  </a:lnTo>
                  <a:lnTo>
                    <a:pt x="284" y="654"/>
                  </a:lnTo>
                  <a:lnTo>
                    <a:pt x="283" y="690"/>
                  </a:lnTo>
                  <a:lnTo>
                    <a:pt x="281" y="726"/>
                  </a:lnTo>
                  <a:lnTo>
                    <a:pt x="281" y="762"/>
                  </a:lnTo>
                  <a:lnTo>
                    <a:pt x="279" y="798"/>
                  </a:lnTo>
                  <a:lnTo>
                    <a:pt x="279" y="834"/>
                  </a:lnTo>
                  <a:lnTo>
                    <a:pt x="277" y="870"/>
                  </a:lnTo>
                  <a:lnTo>
                    <a:pt x="276" y="906"/>
                  </a:lnTo>
                  <a:lnTo>
                    <a:pt x="275" y="942"/>
                  </a:lnTo>
                  <a:lnTo>
                    <a:pt x="274" y="978"/>
                  </a:lnTo>
                  <a:lnTo>
                    <a:pt x="272" y="1014"/>
                  </a:lnTo>
                  <a:lnTo>
                    <a:pt x="272" y="1050"/>
                  </a:lnTo>
                  <a:lnTo>
                    <a:pt x="303" y="1074"/>
                  </a:lnTo>
                  <a:lnTo>
                    <a:pt x="314" y="1112"/>
                  </a:lnTo>
                  <a:lnTo>
                    <a:pt x="324" y="1148"/>
                  </a:lnTo>
                  <a:lnTo>
                    <a:pt x="322" y="1196"/>
                  </a:lnTo>
                </a:path>
              </a:pathLst>
            </a:custGeom>
            <a:solidFill>
              <a:schemeClr val="accent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5" name="Oval 10"/>
            <p:cNvSpPr>
              <a:spLocks noChangeArrowheads="1"/>
            </p:cNvSpPr>
            <p:nvPr/>
          </p:nvSpPr>
          <p:spPr bwMode="auto">
            <a:xfrm rot="60000">
              <a:off x="2312" y="2359"/>
              <a:ext cx="286" cy="336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6" name="Freeform 11"/>
            <p:cNvSpPr>
              <a:spLocks/>
            </p:cNvSpPr>
            <p:nvPr/>
          </p:nvSpPr>
          <p:spPr bwMode="auto">
            <a:xfrm>
              <a:off x="3085" y="1352"/>
              <a:ext cx="379" cy="2296"/>
            </a:xfrm>
            <a:custGeom>
              <a:avLst/>
              <a:gdLst>
                <a:gd name="T0" fmla="*/ 93 w 379"/>
                <a:gd name="T1" fmla="*/ 1176 h 2296"/>
                <a:gd name="T2" fmla="*/ 93 w 379"/>
                <a:gd name="T3" fmla="*/ 1248 h 2296"/>
                <a:gd name="T4" fmla="*/ 69 w 379"/>
                <a:gd name="T5" fmla="*/ 1320 h 2296"/>
                <a:gd name="T6" fmla="*/ 46 w 379"/>
                <a:gd name="T7" fmla="*/ 1391 h 2296"/>
                <a:gd name="T8" fmla="*/ 31 w 379"/>
                <a:gd name="T9" fmla="*/ 1463 h 2296"/>
                <a:gd name="T10" fmla="*/ 21 w 379"/>
                <a:gd name="T11" fmla="*/ 1547 h 2296"/>
                <a:gd name="T12" fmla="*/ 7 w 379"/>
                <a:gd name="T13" fmla="*/ 1643 h 2296"/>
                <a:gd name="T14" fmla="*/ 6 w 379"/>
                <a:gd name="T15" fmla="*/ 1727 h 2296"/>
                <a:gd name="T16" fmla="*/ 4 w 379"/>
                <a:gd name="T17" fmla="*/ 1811 h 2296"/>
                <a:gd name="T18" fmla="*/ 25 w 379"/>
                <a:gd name="T19" fmla="*/ 1931 h 2296"/>
                <a:gd name="T20" fmla="*/ 36 w 379"/>
                <a:gd name="T21" fmla="*/ 2004 h 2296"/>
                <a:gd name="T22" fmla="*/ 58 w 379"/>
                <a:gd name="T23" fmla="*/ 2088 h 2296"/>
                <a:gd name="T24" fmla="*/ 89 w 379"/>
                <a:gd name="T25" fmla="*/ 2173 h 2296"/>
                <a:gd name="T26" fmla="*/ 123 w 379"/>
                <a:gd name="T27" fmla="*/ 2245 h 2296"/>
                <a:gd name="T28" fmla="*/ 188 w 379"/>
                <a:gd name="T29" fmla="*/ 2294 h 2296"/>
                <a:gd name="T30" fmla="*/ 257 w 379"/>
                <a:gd name="T31" fmla="*/ 2272 h 2296"/>
                <a:gd name="T32" fmla="*/ 303 w 379"/>
                <a:gd name="T33" fmla="*/ 2212 h 2296"/>
                <a:gd name="T34" fmla="*/ 350 w 379"/>
                <a:gd name="T35" fmla="*/ 2129 h 2296"/>
                <a:gd name="T36" fmla="*/ 374 w 379"/>
                <a:gd name="T37" fmla="*/ 2046 h 2296"/>
                <a:gd name="T38" fmla="*/ 375 w 379"/>
                <a:gd name="T39" fmla="*/ 1950 h 2296"/>
                <a:gd name="T40" fmla="*/ 377 w 379"/>
                <a:gd name="T41" fmla="*/ 1830 h 2296"/>
                <a:gd name="T42" fmla="*/ 368 w 379"/>
                <a:gd name="T43" fmla="*/ 1733 h 2296"/>
                <a:gd name="T44" fmla="*/ 346 w 379"/>
                <a:gd name="T45" fmla="*/ 1649 h 2296"/>
                <a:gd name="T46" fmla="*/ 326 w 379"/>
                <a:gd name="T47" fmla="*/ 1577 h 2296"/>
                <a:gd name="T48" fmla="*/ 282 w 379"/>
                <a:gd name="T49" fmla="*/ 1504 h 2296"/>
                <a:gd name="T50" fmla="*/ 237 w 379"/>
                <a:gd name="T51" fmla="*/ 1431 h 2296"/>
                <a:gd name="T52" fmla="*/ 204 w 379"/>
                <a:gd name="T53" fmla="*/ 1358 h 2296"/>
                <a:gd name="T54" fmla="*/ 183 w 379"/>
                <a:gd name="T55" fmla="*/ 1286 h 2296"/>
                <a:gd name="T56" fmla="*/ 161 w 379"/>
                <a:gd name="T57" fmla="*/ 1213 h 2296"/>
                <a:gd name="T58" fmla="*/ 152 w 379"/>
                <a:gd name="T59" fmla="*/ 1141 h 2296"/>
                <a:gd name="T60" fmla="*/ 175 w 379"/>
                <a:gd name="T61" fmla="*/ 1070 h 2296"/>
                <a:gd name="T62" fmla="*/ 210 w 379"/>
                <a:gd name="T63" fmla="*/ 998 h 2296"/>
                <a:gd name="T64" fmla="*/ 245 w 379"/>
                <a:gd name="T65" fmla="*/ 927 h 2296"/>
                <a:gd name="T66" fmla="*/ 282 w 379"/>
                <a:gd name="T67" fmla="*/ 783 h 2296"/>
                <a:gd name="T68" fmla="*/ 318 w 379"/>
                <a:gd name="T69" fmla="*/ 592 h 2296"/>
                <a:gd name="T70" fmla="*/ 344 w 379"/>
                <a:gd name="T71" fmla="*/ 400 h 2296"/>
                <a:gd name="T72" fmla="*/ 358 w 379"/>
                <a:gd name="T73" fmla="*/ 317 h 2296"/>
                <a:gd name="T74" fmla="*/ 370 w 379"/>
                <a:gd name="T75" fmla="*/ 245 h 2296"/>
                <a:gd name="T76" fmla="*/ 371 w 379"/>
                <a:gd name="T77" fmla="*/ 173 h 2296"/>
                <a:gd name="T78" fmla="*/ 349 w 379"/>
                <a:gd name="T79" fmla="*/ 100 h 2296"/>
                <a:gd name="T80" fmla="*/ 305 w 379"/>
                <a:gd name="T81" fmla="*/ 40 h 2296"/>
                <a:gd name="T82" fmla="*/ 238 w 379"/>
                <a:gd name="T83" fmla="*/ 2 h 2296"/>
                <a:gd name="T84" fmla="*/ 171 w 379"/>
                <a:gd name="T85" fmla="*/ 0 h 2296"/>
                <a:gd name="T86" fmla="*/ 113 w 379"/>
                <a:gd name="T87" fmla="*/ 83 h 2296"/>
                <a:gd name="T88" fmla="*/ 76 w 379"/>
                <a:gd name="T89" fmla="*/ 228 h 2296"/>
                <a:gd name="T90" fmla="*/ 41 w 379"/>
                <a:gd name="T91" fmla="*/ 322 h 2296"/>
                <a:gd name="T92" fmla="*/ 28 w 379"/>
                <a:gd name="T93" fmla="*/ 407 h 2296"/>
                <a:gd name="T94" fmla="*/ 15 w 379"/>
                <a:gd name="T95" fmla="*/ 515 h 2296"/>
                <a:gd name="T96" fmla="*/ 12 w 379"/>
                <a:gd name="T97" fmla="*/ 659 h 2296"/>
                <a:gd name="T98" fmla="*/ 0 w 379"/>
                <a:gd name="T99" fmla="*/ 742 h 2296"/>
                <a:gd name="T100" fmla="*/ 22 w 379"/>
                <a:gd name="T101" fmla="*/ 815 h 2296"/>
                <a:gd name="T102" fmla="*/ 19 w 379"/>
                <a:gd name="T103" fmla="*/ 887 h 2296"/>
                <a:gd name="T104" fmla="*/ 42 w 379"/>
                <a:gd name="T105" fmla="*/ 958 h 2296"/>
                <a:gd name="T106" fmla="*/ 63 w 379"/>
                <a:gd name="T107" fmla="*/ 1032 h 2296"/>
                <a:gd name="T108" fmla="*/ 96 w 379"/>
                <a:gd name="T109" fmla="*/ 1104 h 2296"/>
                <a:gd name="T110" fmla="*/ 84 w 379"/>
                <a:gd name="T111" fmla="*/ 1140 h 229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9"/>
                <a:gd name="T169" fmla="*/ 0 h 2296"/>
                <a:gd name="T170" fmla="*/ 379 w 379"/>
                <a:gd name="T171" fmla="*/ 2296 h 229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9" h="2296">
                  <a:moveTo>
                    <a:pt x="84" y="1140"/>
                  </a:moveTo>
                  <a:lnTo>
                    <a:pt x="93" y="1176"/>
                  </a:lnTo>
                  <a:lnTo>
                    <a:pt x="94" y="1212"/>
                  </a:lnTo>
                  <a:lnTo>
                    <a:pt x="93" y="1248"/>
                  </a:lnTo>
                  <a:lnTo>
                    <a:pt x="82" y="1284"/>
                  </a:lnTo>
                  <a:lnTo>
                    <a:pt x="69" y="1320"/>
                  </a:lnTo>
                  <a:lnTo>
                    <a:pt x="58" y="1356"/>
                  </a:lnTo>
                  <a:lnTo>
                    <a:pt x="46" y="1391"/>
                  </a:lnTo>
                  <a:lnTo>
                    <a:pt x="45" y="1427"/>
                  </a:lnTo>
                  <a:lnTo>
                    <a:pt x="31" y="1463"/>
                  </a:lnTo>
                  <a:lnTo>
                    <a:pt x="32" y="1499"/>
                  </a:lnTo>
                  <a:lnTo>
                    <a:pt x="21" y="1547"/>
                  </a:lnTo>
                  <a:lnTo>
                    <a:pt x="8" y="1595"/>
                  </a:lnTo>
                  <a:lnTo>
                    <a:pt x="7" y="1643"/>
                  </a:lnTo>
                  <a:lnTo>
                    <a:pt x="7" y="1679"/>
                  </a:lnTo>
                  <a:lnTo>
                    <a:pt x="6" y="1727"/>
                  </a:lnTo>
                  <a:lnTo>
                    <a:pt x="5" y="1775"/>
                  </a:lnTo>
                  <a:lnTo>
                    <a:pt x="4" y="1811"/>
                  </a:lnTo>
                  <a:lnTo>
                    <a:pt x="27" y="1859"/>
                  </a:lnTo>
                  <a:lnTo>
                    <a:pt x="25" y="1931"/>
                  </a:lnTo>
                  <a:lnTo>
                    <a:pt x="25" y="1967"/>
                  </a:lnTo>
                  <a:lnTo>
                    <a:pt x="36" y="2004"/>
                  </a:lnTo>
                  <a:lnTo>
                    <a:pt x="46" y="2052"/>
                  </a:lnTo>
                  <a:lnTo>
                    <a:pt x="58" y="2088"/>
                  </a:lnTo>
                  <a:lnTo>
                    <a:pt x="68" y="2124"/>
                  </a:lnTo>
                  <a:lnTo>
                    <a:pt x="89" y="2173"/>
                  </a:lnTo>
                  <a:lnTo>
                    <a:pt x="98" y="2209"/>
                  </a:lnTo>
                  <a:lnTo>
                    <a:pt x="123" y="2245"/>
                  </a:lnTo>
                  <a:lnTo>
                    <a:pt x="155" y="2271"/>
                  </a:lnTo>
                  <a:lnTo>
                    <a:pt x="188" y="2294"/>
                  </a:lnTo>
                  <a:lnTo>
                    <a:pt x="223" y="2295"/>
                  </a:lnTo>
                  <a:lnTo>
                    <a:pt x="257" y="2272"/>
                  </a:lnTo>
                  <a:lnTo>
                    <a:pt x="291" y="2248"/>
                  </a:lnTo>
                  <a:lnTo>
                    <a:pt x="303" y="2212"/>
                  </a:lnTo>
                  <a:lnTo>
                    <a:pt x="337" y="2166"/>
                  </a:lnTo>
                  <a:lnTo>
                    <a:pt x="350" y="2129"/>
                  </a:lnTo>
                  <a:lnTo>
                    <a:pt x="362" y="2081"/>
                  </a:lnTo>
                  <a:lnTo>
                    <a:pt x="374" y="2046"/>
                  </a:lnTo>
                  <a:lnTo>
                    <a:pt x="374" y="1998"/>
                  </a:lnTo>
                  <a:lnTo>
                    <a:pt x="375" y="1950"/>
                  </a:lnTo>
                  <a:lnTo>
                    <a:pt x="376" y="1878"/>
                  </a:lnTo>
                  <a:lnTo>
                    <a:pt x="377" y="1830"/>
                  </a:lnTo>
                  <a:lnTo>
                    <a:pt x="378" y="1782"/>
                  </a:lnTo>
                  <a:lnTo>
                    <a:pt x="368" y="1733"/>
                  </a:lnTo>
                  <a:lnTo>
                    <a:pt x="357" y="1685"/>
                  </a:lnTo>
                  <a:lnTo>
                    <a:pt x="346" y="1649"/>
                  </a:lnTo>
                  <a:lnTo>
                    <a:pt x="336" y="1614"/>
                  </a:lnTo>
                  <a:lnTo>
                    <a:pt x="326" y="1577"/>
                  </a:lnTo>
                  <a:lnTo>
                    <a:pt x="303" y="1540"/>
                  </a:lnTo>
                  <a:lnTo>
                    <a:pt x="282" y="1504"/>
                  </a:lnTo>
                  <a:lnTo>
                    <a:pt x="259" y="1467"/>
                  </a:lnTo>
                  <a:lnTo>
                    <a:pt x="237" y="1431"/>
                  </a:lnTo>
                  <a:lnTo>
                    <a:pt x="216" y="1395"/>
                  </a:lnTo>
                  <a:lnTo>
                    <a:pt x="204" y="1358"/>
                  </a:lnTo>
                  <a:lnTo>
                    <a:pt x="194" y="1322"/>
                  </a:lnTo>
                  <a:lnTo>
                    <a:pt x="183" y="1286"/>
                  </a:lnTo>
                  <a:lnTo>
                    <a:pt x="172" y="1250"/>
                  </a:lnTo>
                  <a:lnTo>
                    <a:pt x="161" y="1213"/>
                  </a:lnTo>
                  <a:lnTo>
                    <a:pt x="151" y="1177"/>
                  </a:lnTo>
                  <a:lnTo>
                    <a:pt x="152" y="1141"/>
                  </a:lnTo>
                  <a:lnTo>
                    <a:pt x="152" y="1105"/>
                  </a:lnTo>
                  <a:lnTo>
                    <a:pt x="175" y="1070"/>
                  </a:lnTo>
                  <a:lnTo>
                    <a:pt x="198" y="1034"/>
                  </a:lnTo>
                  <a:lnTo>
                    <a:pt x="210" y="998"/>
                  </a:lnTo>
                  <a:lnTo>
                    <a:pt x="234" y="963"/>
                  </a:lnTo>
                  <a:lnTo>
                    <a:pt x="245" y="927"/>
                  </a:lnTo>
                  <a:lnTo>
                    <a:pt x="269" y="879"/>
                  </a:lnTo>
                  <a:lnTo>
                    <a:pt x="282" y="783"/>
                  </a:lnTo>
                  <a:lnTo>
                    <a:pt x="294" y="688"/>
                  </a:lnTo>
                  <a:lnTo>
                    <a:pt x="318" y="592"/>
                  </a:lnTo>
                  <a:lnTo>
                    <a:pt x="331" y="496"/>
                  </a:lnTo>
                  <a:lnTo>
                    <a:pt x="344" y="400"/>
                  </a:lnTo>
                  <a:lnTo>
                    <a:pt x="356" y="352"/>
                  </a:lnTo>
                  <a:lnTo>
                    <a:pt x="358" y="317"/>
                  </a:lnTo>
                  <a:lnTo>
                    <a:pt x="369" y="281"/>
                  </a:lnTo>
                  <a:lnTo>
                    <a:pt x="370" y="245"/>
                  </a:lnTo>
                  <a:lnTo>
                    <a:pt x="370" y="209"/>
                  </a:lnTo>
                  <a:lnTo>
                    <a:pt x="371" y="173"/>
                  </a:lnTo>
                  <a:lnTo>
                    <a:pt x="360" y="136"/>
                  </a:lnTo>
                  <a:lnTo>
                    <a:pt x="349" y="100"/>
                  </a:lnTo>
                  <a:lnTo>
                    <a:pt x="338" y="64"/>
                  </a:lnTo>
                  <a:lnTo>
                    <a:pt x="305" y="40"/>
                  </a:lnTo>
                  <a:lnTo>
                    <a:pt x="272" y="15"/>
                  </a:lnTo>
                  <a:lnTo>
                    <a:pt x="238" y="2"/>
                  </a:lnTo>
                  <a:lnTo>
                    <a:pt x="204" y="2"/>
                  </a:lnTo>
                  <a:lnTo>
                    <a:pt x="171" y="0"/>
                  </a:lnTo>
                  <a:lnTo>
                    <a:pt x="135" y="37"/>
                  </a:lnTo>
                  <a:lnTo>
                    <a:pt x="113" y="83"/>
                  </a:lnTo>
                  <a:lnTo>
                    <a:pt x="89" y="132"/>
                  </a:lnTo>
                  <a:lnTo>
                    <a:pt x="76" y="228"/>
                  </a:lnTo>
                  <a:lnTo>
                    <a:pt x="52" y="274"/>
                  </a:lnTo>
                  <a:lnTo>
                    <a:pt x="41" y="322"/>
                  </a:lnTo>
                  <a:lnTo>
                    <a:pt x="27" y="371"/>
                  </a:lnTo>
                  <a:lnTo>
                    <a:pt x="28" y="407"/>
                  </a:lnTo>
                  <a:lnTo>
                    <a:pt x="27" y="443"/>
                  </a:lnTo>
                  <a:lnTo>
                    <a:pt x="15" y="515"/>
                  </a:lnTo>
                  <a:lnTo>
                    <a:pt x="14" y="563"/>
                  </a:lnTo>
                  <a:lnTo>
                    <a:pt x="12" y="659"/>
                  </a:lnTo>
                  <a:lnTo>
                    <a:pt x="1" y="694"/>
                  </a:lnTo>
                  <a:lnTo>
                    <a:pt x="0" y="742"/>
                  </a:lnTo>
                  <a:lnTo>
                    <a:pt x="10" y="779"/>
                  </a:lnTo>
                  <a:lnTo>
                    <a:pt x="22" y="815"/>
                  </a:lnTo>
                  <a:lnTo>
                    <a:pt x="21" y="851"/>
                  </a:lnTo>
                  <a:lnTo>
                    <a:pt x="19" y="887"/>
                  </a:lnTo>
                  <a:lnTo>
                    <a:pt x="31" y="923"/>
                  </a:lnTo>
                  <a:lnTo>
                    <a:pt x="42" y="958"/>
                  </a:lnTo>
                  <a:lnTo>
                    <a:pt x="52" y="995"/>
                  </a:lnTo>
                  <a:lnTo>
                    <a:pt x="63" y="1032"/>
                  </a:lnTo>
                  <a:lnTo>
                    <a:pt x="85" y="1068"/>
                  </a:lnTo>
                  <a:lnTo>
                    <a:pt x="96" y="1104"/>
                  </a:lnTo>
                  <a:lnTo>
                    <a:pt x="95" y="1140"/>
                  </a:lnTo>
                  <a:lnTo>
                    <a:pt x="84" y="1140"/>
                  </a:lnTo>
                </a:path>
              </a:pathLst>
            </a:custGeom>
            <a:solidFill>
              <a:schemeClr val="hlink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7" name="Freeform 12"/>
            <p:cNvSpPr>
              <a:spLocks/>
            </p:cNvSpPr>
            <p:nvPr/>
          </p:nvSpPr>
          <p:spPr bwMode="auto">
            <a:xfrm>
              <a:off x="2773" y="1388"/>
              <a:ext cx="325" cy="2272"/>
            </a:xfrm>
            <a:custGeom>
              <a:avLst/>
              <a:gdLst>
                <a:gd name="T0" fmla="*/ 308 w 325"/>
                <a:gd name="T1" fmla="*/ 1268 h 2272"/>
                <a:gd name="T2" fmla="*/ 305 w 325"/>
                <a:gd name="T3" fmla="*/ 1376 h 2272"/>
                <a:gd name="T4" fmla="*/ 301 w 325"/>
                <a:gd name="T5" fmla="*/ 1485 h 2272"/>
                <a:gd name="T6" fmla="*/ 296 w 325"/>
                <a:gd name="T7" fmla="*/ 1592 h 2272"/>
                <a:gd name="T8" fmla="*/ 292 w 325"/>
                <a:gd name="T9" fmla="*/ 1700 h 2272"/>
                <a:gd name="T10" fmla="*/ 289 w 325"/>
                <a:gd name="T11" fmla="*/ 1808 h 2272"/>
                <a:gd name="T12" fmla="*/ 295 w 325"/>
                <a:gd name="T13" fmla="*/ 1929 h 2272"/>
                <a:gd name="T14" fmla="*/ 281 w 325"/>
                <a:gd name="T15" fmla="*/ 2035 h 2272"/>
                <a:gd name="T16" fmla="*/ 245 w 325"/>
                <a:gd name="T17" fmla="*/ 2142 h 2272"/>
                <a:gd name="T18" fmla="*/ 194 w 325"/>
                <a:gd name="T19" fmla="*/ 2249 h 2272"/>
                <a:gd name="T20" fmla="*/ 93 w 325"/>
                <a:gd name="T21" fmla="*/ 2256 h 2272"/>
                <a:gd name="T22" fmla="*/ 40 w 325"/>
                <a:gd name="T23" fmla="*/ 2146 h 2272"/>
                <a:gd name="T24" fmla="*/ 9 w 325"/>
                <a:gd name="T25" fmla="*/ 2038 h 2272"/>
                <a:gd name="T26" fmla="*/ 2 w 325"/>
                <a:gd name="T27" fmla="*/ 1930 h 2272"/>
                <a:gd name="T28" fmla="*/ 6 w 325"/>
                <a:gd name="T29" fmla="*/ 1822 h 2272"/>
                <a:gd name="T30" fmla="*/ 10 w 325"/>
                <a:gd name="T31" fmla="*/ 1714 h 2272"/>
                <a:gd name="T32" fmla="*/ 37 w 325"/>
                <a:gd name="T33" fmla="*/ 1595 h 2272"/>
                <a:gd name="T34" fmla="*/ 63 w 325"/>
                <a:gd name="T35" fmla="*/ 1488 h 2272"/>
                <a:gd name="T36" fmla="*/ 89 w 325"/>
                <a:gd name="T37" fmla="*/ 1380 h 2272"/>
                <a:gd name="T38" fmla="*/ 161 w 325"/>
                <a:gd name="T39" fmla="*/ 1275 h 2272"/>
                <a:gd name="T40" fmla="*/ 221 w 325"/>
                <a:gd name="T41" fmla="*/ 1169 h 2272"/>
                <a:gd name="T42" fmla="*/ 226 w 325"/>
                <a:gd name="T43" fmla="*/ 1061 h 2272"/>
                <a:gd name="T44" fmla="*/ 150 w 325"/>
                <a:gd name="T45" fmla="*/ 949 h 2272"/>
                <a:gd name="T46" fmla="*/ 110 w 325"/>
                <a:gd name="T47" fmla="*/ 829 h 2272"/>
                <a:gd name="T48" fmla="*/ 79 w 325"/>
                <a:gd name="T49" fmla="*/ 719 h 2272"/>
                <a:gd name="T50" fmla="*/ 60 w 325"/>
                <a:gd name="T51" fmla="*/ 611 h 2272"/>
                <a:gd name="T52" fmla="*/ 42 w 325"/>
                <a:gd name="T53" fmla="*/ 501 h 2272"/>
                <a:gd name="T54" fmla="*/ 45 w 325"/>
                <a:gd name="T55" fmla="*/ 393 h 2272"/>
                <a:gd name="T56" fmla="*/ 49 w 325"/>
                <a:gd name="T57" fmla="*/ 274 h 2272"/>
                <a:gd name="T58" fmla="*/ 54 w 325"/>
                <a:gd name="T59" fmla="*/ 166 h 2272"/>
                <a:gd name="T60" fmla="*/ 70 w 325"/>
                <a:gd name="T61" fmla="*/ 58 h 2272"/>
                <a:gd name="T62" fmla="*/ 162 w 325"/>
                <a:gd name="T63" fmla="*/ 2 h 2272"/>
                <a:gd name="T64" fmla="*/ 249 w 325"/>
                <a:gd name="T65" fmla="*/ 41 h 2272"/>
                <a:gd name="T66" fmla="*/ 291 w 325"/>
                <a:gd name="T67" fmla="*/ 150 h 2272"/>
                <a:gd name="T68" fmla="*/ 310 w 325"/>
                <a:gd name="T69" fmla="*/ 259 h 2272"/>
                <a:gd name="T70" fmla="*/ 307 w 325"/>
                <a:gd name="T71" fmla="*/ 366 h 2272"/>
                <a:gd name="T72" fmla="*/ 303 w 325"/>
                <a:gd name="T73" fmla="*/ 474 h 2272"/>
                <a:gd name="T74" fmla="*/ 287 w 325"/>
                <a:gd name="T75" fmla="*/ 583 h 2272"/>
                <a:gd name="T76" fmla="*/ 283 w 325"/>
                <a:gd name="T77" fmla="*/ 690 h 2272"/>
                <a:gd name="T78" fmla="*/ 279 w 325"/>
                <a:gd name="T79" fmla="*/ 798 h 2272"/>
                <a:gd name="T80" fmla="*/ 276 w 325"/>
                <a:gd name="T81" fmla="*/ 906 h 2272"/>
                <a:gd name="T82" fmla="*/ 272 w 325"/>
                <a:gd name="T83" fmla="*/ 1014 h 2272"/>
                <a:gd name="T84" fmla="*/ 314 w 325"/>
                <a:gd name="T85" fmla="*/ 1112 h 227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25"/>
                <a:gd name="T130" fmla="*/ 0 h 2272"/>
                <a:gd name="T131" fmla="*/ 325 w 325"/>
                <a:gd name="T132" fmla="*/ 2272 h 227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25" h="2272">
                  <a:moveTo>
                    <a:pt x="322" y="1196"/>
                  </a:moveTo>
                  <a:lnTo>
                    <a:pt x="309" y="1232"/>
                  </a:lnTo>
                  <a:lnTo>
                    <a:pt x="308" y="1268"/>
                  </a:lnTo>
                  <a:lnTo>
                    <a:pt x="307" y="1304"/>
                  </a:lnTo>
                  <a:lnTo>
                    <a:pt x="307" y="1340"/>
                  </a:lnTo>
                  <a:lnTo>
                    <a:pt x="305" y="1376"/>
                  </a:lnTo>
                  <a:lnTo>
                    <a:pt x="303" y="1413"/>
                  </a:lnTo>
                  <a:lnTo>
                    <a:pt x="303" y="1449"/>
                  </a:lnTo>
                  <a:lnTo>
                    <a:pt x="301" y="1485"/>
                  </a:lnTo>
                  <a:lnTo>
                    <a:pt x="299" y="1521"/>
                  </a:lnTo>
                  <a:lnTo>
                    <a:pt x="297" y="1557"/>
                  </a:lnTo>
                  <a:lnTo>
                    <a:pt x="296" y="1592"/>
                  </a:lnTo>
                  <a:lnTo>
                    <a:pt x="296" y="1628"/>
                  </a:lnTo>
                  <a:lnTo>
                    <a:pt x="294" y="1664"/>
                  </a:lnTo>
                  <a:lnTo>
                    <a:pt x="292" y="1700"/>
                  </a:lnTo>
                  <a:lnTo>
                    <a:pt x="292" y="1736"/>
                  </a:lnTo>
                  <a:lnTo>
                    <a:pt x="290" y="1772"/>
                  </a:lnTo>
                  <a:lnTo>
                    <a:pt x="289" y="1808"/>
                  </a:lnTo>
                  <a:lnTo>
                    <a:pt x="288" y="1856"/>
                  </a:lnTo>
                  <a:lnTo>
                    <a:pt x="287" y="1892"/>
                  </a:lnTo>
                  <a:lnTo>
                    <a:pt x="295" y="1929"/>
                  </a:lnTo>
                  <a:lnTo>
                    <a:pt x="294" y="1964"/>
                  </a:lnTo>
                  <a:lnTo>
                    <a:pt x="294" y="2000"/>
                  </a:lnTo>
                  <a:lnTo>
                    <a:pt x="281" y="2035"/>
                  </a:lnTo>
                  <a:lnTo>
                    <a:pt x="268" y="2070"/>
                  </a:lnTo>
                  <a:lnTo>
                    <a:pt x="255" y="2106"/>
                  </a:lnTo>
                  <a:lnTo>
                    <a:pt x="245" y="2142"/>
                  </a:lnTo>
                  <a:lnTo>
                    <a:pt x="231" y="2178"/>
                  </a:lnTo>
                  <a:lnTo>
                    <a:pt x="217" y="2213"/>
                  </a:lnTo>
                  <a:lnTo>
                    <a:pt x="194" y="2249"/>
                  </a:lnTo>
                  <a:lnTo>
                    <a:pt x="159" y="2271"/>
                  </a:lnTo>
                  <a:lnTo>
                    <a:pt x="125" y="2270"/>
                  </a:lnTo>
                  <a:lnTo>
                    <a:pt x="93" y="2256"/>
                  </a:lnTo>
                  <a:lnTo>
                    <a:pt x="71" y="2220"/>
                  </a:lnTo>
                  <a:lnTo>
                    <a:pt x="61" y="2184"/>
                  </a:lnTo>
                  <a:lnTo>
                    <a:pt x="40" y="2146"/>
                  </a:lnTo>
                  <a:lnTo>
                    <a:pt x="19" y="2111"/>
                  </a:lnTo>
                  <a:lnTo>
                    <a:pt x="8" y="2074"/>
                  </a:lnTo>
                  <a:lnTo>
                    <a:pt x="9" y="2038"/>
                  </a:lnTo>
                  <a:lnTo>
                    <a:pt x="0" y="2001"/>
                  </a:lnTo>
                  <a:lnTo>
                    <a:pt x="0" y="1965"/>
                  </a:lnTo>
                  <a:lnTo>
                    <a:pt x="2" y="1930"/>
                  </a:lnTo>
                  <a:lnTo>
                    <a:pt x="4" y="1894"/>
                  </a:lnTo>
                  <a:lnTo>
                    <a:pt x="5" y="1858"/>
                  </a:lnTo>
                  <a:lnTo>
                    <a:pt x="6" y="1822"/>
                  </a:lnTo>
                  <a:lnTo>
                    <a:pt x="8" y="1786"/>
                  </a:lnTo>
                  <a:lnTo>
                    <a:pt x="10" y="1750"/>
                  </a:lnTo>
                  <a:lnTo>
                    <a:pt x="10" y="1714"/>
                  </a:lnTo>
                  <a:lnTo>
                    <a:pt x="21" y="1679"/>
                  </a:lnTo>
                  <a:lnTo>
                    <a:pt x="23" y="1642"/>
                  </a:lnTo>
                  <a:lnTo>
                    <a:pt x="37" y="1595"/>
                  </a:lnTo>
                  <a:lnTo>
                    <a:pt x="38" y="1559"/>
                  </a:lnTo>
                  <a:lnTo>
                    <a:pt x="51" y="1523"/>
                  </a:lnTo>
                  <a:lnTo>
                    <a:pt x="63" y="1488"/>
                  </a:lnTo>
                  <a:lnTo>
                    <a:pt x="75" y="1451"/>
                  </a:lnTo>
                  <a:lnTo>
                    <a:pt x="77" y="1415"/>
                  </a:lnTo>
                  <a:lnTo>
                    <a:pt x="89" y="1380"/>
                  </a:lnTo>
                  <a:lnTo>
                    <a:pt x="113" y="1345"/>
                  </a:lnTo>
                  <a:lnTo>
                    <a:pt x="138" y="1309"/>
                  </a:lnTo>
                  <a:lnTo>
                    <a:pt x="161" y="1275"/>
                  </a:lnTo>
                  <a:lnTo>
                    <a:pt x="185" y="1240"/>
                  </a:lnTo>
                  <a:lnTo>
                    <a:pt x="209" y="1204"/>
                  </a:lnTo>
                  <a:lnTo>
                    <a:pt x="221" y="1169"/>
                  </a:lnTo>
                  <a:lnTo>
                    <a:pt x="234" y="1133"/>
                  </a:lnTo>
                  <a:lnTo>
                    <a:pt x="235" y="1097"/>
                  </a:lnTo>
                  <a:lnTo>
                    <a:pt x="226" y="1061"/>
                  </a:lnTo>
                  <a:lnTo>
                    <a:pt x="192" y="1023"/>
                  </a:lnTo>
                  <a:lnTo>
                    <a:pt x="160" y="987"/>
                  </a:lnTo>
                  <a:lnTo>
                    <a:pt x="150" y="949"/>
                  </a:lnTo>
                  <a:lnTo>
                    <a:pt x="128" y="900"/>
                  </a:lnTo>
                  <a:lnTo>
                    <a:pt x="119" y="865"/>
                  </a:lnTo>
                  <a:lnTo>
                    <a:pt x="110" y="829"/>
                  </a:lnTo>
                  <a:lnTo>
                    <a:pt x="99" y="791"/>
                  </a:lnTo>
                  <a:lnTo>
                    <a:pt x="89" y="755"/>
                  </a:lnTo>
                  <a:lnTo>
                    <a:pt x="79" y="719"/>
                  </a:lnTo>
                  <a:lnTo>
                    <a:pt x="69" y="682"/>
                  </a:lnTo>
                  <a:lnTo>
                    <a:pt x="58" y="647"/>
                  </a:lnTo>
                  <a:lnTo>
                    <a:pt x="60" y="611"/>
                  </a:lnTo>
                  <a:lnTo>
                    <a:pt x="50" y="574"/>
                  </a:lnTo>
                  <a:lnTo>
                    <a:pt x="51" y="538"/>
                  </a:lnTo>
                  <a:lnTo>
                    <a:pt x="42" y="501"/>
                  </a:lnTo>
                  <a:lnTo>
                    <a:pt x="42" y="465"/>
                  </a:lnTo>
                  <a:lnTo>
                    <a:pt x="44" y="429"/>
                  </a:lnTo>
                  <a:lnTo>
                    <a:pt x="45" y="393"/>
                  </a:lnTo>
                  <a:lnTo>
                    <a:pt x="45" y="357"/>
                  </a:lnTo>
                  <a:lnTo>
                    <a:pt x="48" y="310"/>
                  </a:lnTo>
                  <a:lnTo>
                    <a:pt x="49" y="274"/>
                  </a:lnTo>
                  <a:lnTo>
                    <a:pt x="51" y="238"/>
                  </a:lnTo>
                  <a:lnTo>
                    <a:pt x="53" y="202"/>
                  </a:lnTo>
                  <a:lnTo>
                    <a:pt x="54" y="166"/>
                  </a:lnTo>
                  <a:lnTo>
                    <a:pt x="54" y="130"/>
                  </a:lnTo>
                  <a:lnTo>
                    <a:pt x="67" y="94"/>
                  </a:lnTo>
                  <a:lnTo>
                    <a:pt x="70" y="58"/>
                  </a:lnTo>
                  <a:lnTo>
                    <a:pt x="93" y="24"/>
                  </a:lnTo>
                  <a:lnTo>
                    <a:pt x="127" y="0"/>
                  </a:lnTo>
                  <a:lnTo>
                    <a:pt x="162" y="2"/>
                  </a:lnTo>
                  <a:lnTo>
                    <a:pt x="195" y="3"/>
                  </a:lnTo>
                  <a:lnTo>
                    <a:pt x="230" y="3"/>
                  </a:lnTo>
                  <a:lnTo>
                    <a:pt x="249" y="41"/>
                  </a:lnTo>
                  <a:lnTo>
                    <a:pt x="272" y="78"/>
                  </a:lnTo>
                  <a:lnTo>
                    <a:pt x="282" y="113"/>
                  </a:lnTo>
                  <a:lnTo>
                    <a:pt x="291" y="150"/>
                  </a:lnTo>
                  <a:lnTo>
                    <a:pt x="302" y="187"/>
                  </a:lnTo>
                  <a:lnTo>
                    <a:pt x="311" y="223"/>
                  </a:lnTo>
                  <a:lnTo>
                    <a:pt x="310" y="259"/>
                  </a:lnTo>
                  <a:lnTo>
                    <a:pt x="308" y="295"/>
                  </a:lnTo>
                  <a:lnTo>
                    <a:pt x="307" y="330"/>
                  </a:lnTo>
                  <a:lnTo>
                    <a:pt x="307" y="366"/>
                  </a:lnTo>
                  <a:lnTo>
                    <a:pt x="306" y="402"/>
                  </a:lnTo>
                  <a:lnTo>
                    <a:pt x="303" y="438"/>
                  </a:lnTo>
                  <a:lnTo>
                    <a:pt x="303" y="474"/>
                  </a:lnTo>
                  <a:lnTo>
                    <a:pt x="301" y="510"/>
                  </a:lnTo>
                  <a:lnTo>
                    <a:pt x="289" y="547"/>
                  </a:lnTo>
                  <a:lnTo>
                    <a:pt x="287" y="583"/>
                  </a:lnTo>
                  <a:lnTo>
                    <a:pt x="286" y="619"/>
                  </a:lnTo>
                  <a:lnTo>
                    <a:pt x="284" y="654"/>
                  </a:lnTo>
                  <a:lnTo>
                    <a:pt x="283" y="690"/>
                  </a:lnTo>
                  <a:lnTo>
                    <a:pt x="281" y="726"/>
                  </a:lnTo>
                  <a:lnTo>
                    <a:pt x="281" y="762"/>
                  </a:lnTo>
                  <a:lnTo>
                    <a:pt x="279" y="798"/>
                  </a:lnTo>
                  <a:lnTo>
                    <a:pt x="279" y="834"/>
                  </a:lnTo>
                  <a:lnTo>
                    <a:pt x="277" y="870"/>
                  </a:lnTo>
                  <a:lnTo>
                    <a:pt x="276" y="906"/>
                  </a:lnTo>
                  <a:lnTo>
                    <a:pt x="275" y="942"/>
                  </a:lnTo>
                  <a:lnTo>
                    <a:pt x="274" y="978"/>
                  </a:lnTo>
                  <a:lnTo>
                    <a:pt x="272" y="1014"/>
                  </a:lnTo>
                  <a:lnTo>
                    <a:pt x="272" y="1050"/>
                  </a:lnTo>
                  <a:lnTo>
                    <a:pt x="303" y="1074"/>
                  </a:lnTo>
                  <a:lnTo>
                    <a:pt x="314" y="1112"/>
                  </a:lnTo>
                  <a:lnTo>
                    <a:pt x="324" y="1148"/>
                  </a:lnTo>
                  <a:lnTo>
                    <a:pt x="322" y="1196"/>
                  </a:lnTo>
                </a:path>
              </a:pathLst>
            </a:custGeom>
            <a:solidFill>
              <a:schemeClr val="hlink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8" name="Oval 13"/>
            <p:cNvSpPr>
              <a:spLocks noChangeArrowheads="1"/>
            </p:cNvSpPr>
            <p:nvPr/>
          </p:nvSpPr>
          <p:spPr bwMode="auto">
            <a:xfrm rot="60000">
              <a:off x="2984" y="2359"/>
              <a:ext cx="286" cy="336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9" name="Line 14"/>
            <p:cNvSpPr>
              <a:spLocks noChangeShapeType="1"/>
            </p:cNvSpPr>
            <p:nvPr/>
          </p:nvSpPr>
          <p:spPr bwMode="auto">
            <a:xfrm>
              <a:off x="1256" y="2496"/>
              <a:ext cx="7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0" name="Line 15"/>
            <p:cNvSpPr>
              <a:spLocks noChangeShapeType="1"/>
            </p:cNvSpPr>
            <p:nvPr/>
          </p:nvSpPr>
          <p:spPr bwMode="auto">
            <a:xfrm>
              <a:off x="3752" y="2544"/>
              <a:ext cx="7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71" name="Freeform 18"/>
            <p:cNvSpPr>
              <a:spLocks/>
            </p:cNvSpPr>
            <p:nvPr/>
          </p:nvSpPr>
          <p:spPr bwMode="auto">
            <a:xfrm>
              <a:off x="4909" y="1400"/>
              <a:ext cx="379" cy="2296"/>
            </a:xfrm>
            <a:custGeom>
              <a:avLst/>
              <a:gdLst>
                <a:gd name="T0" fmla="*/ 93 w 379"/>
                <a:gd name="T1" fmla="*/ 1176 h 2296"/>
                <a:gd name="T2" fmla="*/ 93 w 379"/>
                <a:gd name="T3" fmla="*/ 1248 h 2296"/>
                <a:gd name="T4" fmla="*/ 69 w 379"/>
                <a:gd name="T5" fmla="*/ 1320 h 2296"/>
                <a:gd name="T6" fmla="*/ 46 w 379"/>
                <a:gd name="T7" fmla="*/ 1391 h 2296"/>
                <a:gd name="T8" fmla="*/ 31 w 379"/>
                <a:gd name="T9" fmla="*/ 1463 h 2296"/>
                <a:gd name="T10" fmla="*/ 21 w 379"/>
                <a:gd name="T11" fmla="*/ 1547 h 2296"/>
                <a:gd name="T12" fmla="*/ 7 w 379"/>
                <a:gd name="T13" fmla="*/ 1643 h 2296"/>
                <a:gd name="T14" fmla="*/ 6 w 379"/>
                <a:gd name="T15" fmla="*/ 1727 h 2296"/>
                <a:gd name="T16" fmla="*/ 4 w 379"/>
                <a:gd name="T17" fmla="*/ 1811 h 2296"/>
                <a:gd name="T18" fmla="*/ 25 w 379"/>
                <a:gd name="T19" fmla="*/ 1931 h 2296"/>
                <a:gd name="T20" fmla="*/ 36 w 379"/>
                <a:gd name="T21" fmla="*/ 2004 h 2296"/>
                <a:gd name="T22" fmla="*/ 58 w 379"/>
                <a:gd name="T23" fmla="*/ 2088 h 2296"/>
                <a:gd name="T24" fmla="*/ 89 w 379"/>
                <a:gd name="T25" fmla="*/ 2173 h 2296"/>
                <a:gd name="T26" fmla="*/ 123 w 379"/>
                <a:gd name="T27" fmla="*/ 2245 h 2296"/>
                <a:gd name="T28" fmla="*/ 188 w 379"/>
                <a:gd name="T29" fmla="*/ 2294 h 2296"/>
                <a:gd name="T30" fmla="*/ 257 w 379"/>
                <a:gd name="T31" fmla="*/ 2272 h 2296"/>
                <a:gd name="T32" fmla="*/ 303 w 379"/>
                <a:gd name="T33" fmla="*/ 2212 h 2296"/>
                <a:gd name="T34" fmla="*/ 350 w 379"/>
                <a:gd name="T35" fmla="*/ 2129 h 2296"/>
                <a:gd name="T36" fmla="*/ 374 w 379"/>
                <a:gd name="T37" fmla="*/ 2046 h 2296"/>
                <a:gd name="T38" fmla="*/ 375 w 379"/>
                <a:gd name="T39" fmla="*/ 1950 h 2296"/>
                <a:gd name="T40" fmla="*/ 377 w 379"/>
                <a:gd name="T41" fmla="*/ 1830 h 2296"/>
                <a:gd name="T42" fmla="*/ 368 w 379"/>
                <a:gd name="T43" fmla="*/ 1733 h 2296"/>
                <a:gd name="T44" fmla="*/ 346 w 379"/>
                <a:gd name="T45" fmla="*/ 1649 h 2296"/>
                <a:gd name="T46" fmla="*/ 326 w 379"/>
                <a:gd name="T47" fmla="*/ 1577 h 2296"/>
                <a:gd name="T48" fmla="*/ 282 w 379"/>
                <a:gd name="T49" fmla="*/ 1504 h 2296"/>
                <a:gd name="T50" fmla="*/ 237 w 379"/>
                <a:gd name="T51" fmla="*/ 1431 h 2296"/>
                <a:gd name="T52" fmla="*/ 204 w 379"/>
                <a:gd name="T53" fmla="*/ 1358 h 2296"/>
                <a:gd name="T54" fmla="*/ 183 w 379"/>
                <a:gd name="T55" fmla="*/ 1286 h 2296"/>
                <a:gd name="T56" fmla="*/ 161 w 379"/>
                <a:gd name="T57" fmla="*/ 1213 h 2296"/>
                <a:gd name="T58" fmla="*/ 152 w 379"/>
                <a:gd name="T59" fmla="*/ 1141 h 2296"/>
                <a:gd name="T60" fmla="*/ 175 w 379"/>
                <a:gd name="T61" fmla="*/ 1070 h 2296"/>
                <a:gd name="T62" fmla="*/ 210 w 379"/>
                <a:gd name="T63" fmla="*/ 998 h 2296"/>
                <a:gd name="T64" fmla="*/ 245 w 379"/>
                <a:gd name="T65" fmla="*/ 927 h 2296"/>
                <a:gd name="T66" fmla="*/ 282 w 379"/>
                <a:gd name="T67" fmla="*/ 783 h 2296"/>
                <a:gd name="T68" fmla="*/ 318 w 379"/>
                <a:gd name="T69" fmla="*/ 592 h 2296"/>
                <a:gd name="T70" fmla="*/ 344 w 379"/>
                <a:gd name="T71" fmla="*/ 400 h 2296"/>
                <a:gd name="T72" fmla="*/ 358 w 379"/>
                <a:gd name="T73" fmla="*/ 317 h 2296"/>
                <a:gd name="T74" fmla="*/ 370 w 379"/>
                <a:gd name="T75" fmla="*/ 245 h 2296"/>
                <a:gd name="T76" fmla="*/ 371 w 379"/>
                <a:gd name="T77" fmla="*/ 173 h 2296"/>
                <a:gd name="T78" fmla="*/ 349 w 379"/>
                <a:gd name="T79" fmla="*/ 100 h 2296"/>
                <a:gd name="T80" fmla="*/ 305 w 379"/>
                <a:gd name="T81" fmla="*/ 40 h 2296"/>
                <a:gd name="T82" fmla="*/ 238 w 379"/>
                <a:gd name="T83" fmla="*/ 2 h 2296"/>
                <a:gd name="T84" fmla="*/ 171 w 379"/>
                <a:gd name="T85" fmla="*/ 0 h 2296"/>
                <a:gd name="T86" fmla="*/ 113 w 379"/>
                <a:gd name="T87" fmla="*/ 83 h 2296"/>
                <a:gd name="T88" fmla="*/ 76 w 379"/>
                <a:gd name="T89" fmla="*/ 228 h 2296"/>
                <a:gd name="T90" fmla="*/ 41 w 379"/>
                <a:gd name="T91" fmla="*/ 322 h 2296"/>
                <a:gd name="T92" fmla="*/ 28 w 379"/>
                <a:gd name="T93" fmla="*/ 407 h 2296"/>
                <a:gd name="T94" fmla="*/ 15 w 379"/>
                <a:gd name="T95" fmla="*/ 515 h 2296"/>
                <a:gd name="T96" fmla="*/ 12 w 379"/>
                <a:gd name="T97" fmla="*/ 659 h 2296"/>
                <a:gd name="T98" fmla="*/ 0 w 379"/>
                <a:gd name="T99" fmla="*/ 742 h 2296"/>
                <a:gd name="T100" fmla="*/ 22 w 379"/>
                <a:gd name="T101" fmla="*/ 815 h 2296"/>
                <a:gd name="T102" fmla="*/ 19 w 379"/>
                <a:gd name="T103" fmla="*/ 887 h 2296"/>
                <a:gd name="T104" fmla="*/ 42 w 379"/>
                <a:gd name="T105" fmla="*/ 958 h 2296"/>
                <a:gd name="T106" fmla="*/ 63 w 379"/>
                <a:gd name="T107" fmla="*/ 1032 h 2296"/>
                <a:gd name="T108" fmla="*/ 96 w 379"/>
                <a:gd name="T109" fmla="*/ 1104 h 2296"/>
                <a:gd name="T110" fmla="*/ 84 w 379"/>
                <a:gd name="T111" fmla="*/ 1140 h 229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379"/>
                <a:gd name="T169" fmla="*/ 0 h 2296"/>
                <a:gd name="T170" fmla="*/ 379 w 379"/>
                <a:gd name="T171" fmla="*/ 2296 h 229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379" h="2296">
                  <a:moveTo>
                    <a:pt x="84" y="1140"/>
                  </a:moveTo>
                  <a:lnTo>
                    <a:pt x="93" y="1176"/>
                  </a:lnTo>
                  <a:lnTo>
                    <a:pt x="94" y="1212"/>
                  </a:lnTo>
                  <a:lnTo>
                    <a:pt x="93" y="1248"/>
                  </a:lnTo>
                  <a:lnTo>
                    <a:pt x="82" y="1284"/>
                  </a:lnTo>
                  <a:lnTo>
                    <a:pt x="69" y="1320"/>
                  </a:lnTo>
                  <a:lnTo>
                    <a:pt x="58" y="1356"/>
                  </a:lnTo>
                  <a:lnTo>
                    <a:pt x="46" y="1391"/>
                  </a:lnTo>
                  <a:lnTo>
                    <a:pt x="45" y="1427"/>
                  </a:lnTo>
                  <a:lnTo>
                    <a:pt x="31" y="1463"/>
                  </a:lnTo>
                  <a:lnTo>
                    <a:pt x="32" y="1499"/>
                  </a:lnTo>
                  <a:lnTo>
                    <a:pt x="21" y="1547"/>
                  </a:lnTo>
                  <a:lnTo>
                    <a:pt x="8" y="1595"/>
                  </a:lnTo>
                  <a:lnTo>
                    <a:pt x="7" y="1643"/>
                  </a:lnTo>
                  <a:lnTo>
                    <a:pt x="7" y="1679"/>
                  </a:lnTo>
                  <a:lnTo>
                    <a:pt x="6" y="1727"/>
                  </a:lnTo>
                  <a:lnTo>
                    <a:pt x="5" y="1775"/>
                  </a:lnTo>
                  <a:lnTo>
                    <a:pt x="4" y="1811"/>
                  </a:lnTo>
                  <a:lnTo>
                    <a:pt x="27" y="1859"/>
                  </a:lnTo>
                  <a:lnTo>
                    <a:pt x="25" y="1931"/>
                  </a:lnTo>
                  <a:lnTo>
                    <a:pt x="25" y="1967"/>
                  </a:lnTo>
                  <a:lnTo>
                    <a:pt x="36" y="2004"/>
                  </a:lnTo>
                  <a:lnTo>
                    <a:pt x="46" y="2052"/>
                  </a:lnTo>
                  <a:lnTo>
                    <a:pt x="58" y="2088"/>
                  </a:lnTo>
                  <a:lnTo>
                    <a:pt x="68" y="2124"/>
                  </a:lnTo>
                  <a:lnTo>
                    <a:pt x="89" y="2173"/>
                  </a:lnTo>
                  <a:lnTo>
                    <a:pt x="98" y="2209"/>
                  </a:lnTo>
                  <a:lnTo>
                    <a:pt x="123" y="2245"/>
                  </a:lnTo>
                  <a:lnTo>
                    <a:pt x="155" y="2271"/>
                  </a:lnTo>
                  <a:lnTo>
                    <a:pt x="188" y="2294"/>
                  </a:lnTo>
                  <a:lnTo>
                    <a:pt x="223" y="2295"/>
                  </a:lnTo>
                  <a:lnTo>
                    <a:pt x="257" y="2272"/>
                  </a:lnTo>
                  <a:lnTo>
                    <a:pt x="291" y="2248"/>
                  </a:lnTo>
                  <a:lnTo>
                    <a:pt x="303" y="2212"/>
                  </a:lnTo>
                  <a:lnTo>
                    <a:pt x="337" y="2166"/>
                  </a:lnTo>
                  <a:lnTo>
                    <a:pt x="350" y="2129"/>
                  </a:lnTo>
                  <a:lnTo>
                    <a:pt x="362" y="2081"/>
                  </a:lnTo>
                  <a:lnTo>
                    <a:pt x="374" y="2046"/>
                  </a:lnTo>
                  <a:lnTo>
                    <a:pt x="374" y="1998"/>
                  </a:lnTo>
                  <a:lnTo>
                    <a:pt x="375" y="1950"/>
                  </a:lnTo>
                  <a:lnTo>
                    <a:pt x="376" y="1878"/>
                  </a:lnTo>
                  <a:lnTo>
                    <a:pt x="377" y="1830"/>
                  </a:lnTo>
                  <a:lnTo>
                    <a:pt x="378" y="1782"/>
                  </a:lnTo>
                  <a:lnTo>
                    <a:pt x="368" y="1733"/>
                  </a:lnTo>
                  <a:lnTo>
                    <a:pt x="357" y="1685"/>
                  </a:lnTo>
                  <a:lnTo>
                    <a:pt x="346" y="1649"/>
                  </a:lnTo>
                  <a:lnTo>
                    <a:pt x="336" y="1614"/>
                  </a:lnTo>
                  <a:lnTo>
                    <a:pt x="326" y="1577"/>
                  </a:lnTo>
                  <a:lnTo>
                    <a:pt x="303" y="1540"/>
                  </a:lnTo>
                  <a:lnTo>
                    <a:pt x="282" y="1504"/>
                  </a:lnTo>
                  <a:lnTo>
                    <a:pt x="259" y="1467"/>
                  </a:lnTo>
                  <a:lnTo>
                    <a:pt x="237" y="1431"/>
                  </a:lnTo>
                  <a:lnTo>
                    <a:pt x="216" y="1395"/>
                  </a:lnTo>
                  <a:lnTo>
                    <a:pt x="204" y="1358"/>
                  </a:lnTo>
                  <a:lnTo>
                    <a:pt x="194" y="1322"/>
                  </a:lnTo>
                  <a:lnTo>
                    <a:pt x="183" y="1286"/>
                  </a:lnTo>
                  <a:lnTo>
                    <a:pt x="172" y="1250"/>
                  </a:lnTo>
                  <a:lnTo>
                    <a:pt x="161" y="1213"/>
                  </a:lnTo>
                  <a:lnTo>
                    <a:pt x="151" y="1177"/>
                  </a:lnTo>
                  <a:lnTo>
                    <a:pt x="152" y="1141"/>
                  </a:lnTo>
                  <a:lnTo>
                    <a:pt x="152" y="1105"/>
                  </a:lnTo>
                  <a:lnTo>
                    <a:pt x="175" y="1070"/>
                  </a:lnTo>
                  <a:lnTo>
                    <a:pt x="198" y="1034"/>
                  </a:lnTo>
                  <a:lnTo>
                    <a:pt x="210" y="998"/>
                  </a:lnTo>
                  <a:lnTo>
                    <a:pt x="234" y="963"/>
                  </a:lnTo>
                  <a:lnTo>
                    <a:pt x="245" y="927"/>
                  </a:lnTo>
                  <a:lnTo>
                    <a:pt x="269" y="879"/>
                  </a:lnTo>
                  <a:lnTo>
                    <a:pt x="282" y="783"/>
                  </a:lnTo>
                  <a:lnTo>
                    <a:pt x="294" y="688"/>
                  </a:lnTo>
                  <a:lnTo>
                    <a:pt x="318" y="592"/>
                  </a:lnTo>
                  <a:lnTo>
                    <a:pt x="331" y="496"/>
                  </a:lnTo>
                  <a:lnTo>
                    <a:pt x="344" y="400"/>
                  </a:lnTo>
                  <a:lnTo>
                    <a:pt x="356" y="352"/>
                  </a:lnTo>
                  <a:lnTo>
                    <a:pt x="358" y="317"/>
                  </a:lnTo>
                  <a:lnTo>
                    <a:pt x="369" y="281"/>
                  </a:lnTo>
                  <a:lnTo>
                    <a:pt x="370" y="245"/>
                  </a:lnTo>
                  <a:lnTo>
                    <a:pt x="370" y="209"/>
                  </a:lnTo>
                  <a:lnTo>
                    <a:pt x="371" y="173"/>
                  </a:lnTo>
                  <a:lnTo>
                    <a:pt x="360" y="136"/>
                  </a:lnTo>
                  <a:lnTo>
                    <a:pt x="349" y="100"/>
                  </a:lnTo>
                  <a:lnTo>
                    <a:pt x="338" y="64"/>
                  </a:lnTo>
                  <a:lnTo>
                    <a:pt x="305" y="40"/>
                  </a:lnTo>
                  <a:lnTo>
                    <a:pt x="272" y="15"/>
                  </a:lnTo>
                  <a:lnTo>
                    <a:pt x="238" y="2"/>
                  </a:lnTo>
                  <a:lnTo>
                    <a:pt x="204" y="2"/>
                  </a:lnTo>
                  <a:lnTo>
                    <a:pt x="171" y="0"/>
                  </a:lnTo>
                  <a:lnTo>
                    <a:pt x="135" y="37"/>
                  </a:lnTo>
                  <a:lnTo>
                    <a:pt x="113" y="83"/>
                  </a:lnTo>
                  <a:lnTo>
                    <a:pt x="89" y="132"/>
                  </a:lnTo>
                  <a:lnTo>
                    <a:pt x="76" y="228"/>
                  </a:lnTo>
                  <a:lnTo>
                    <a:pt x="52" y="274"/>
                  </a:lnTo>
                  <a:lnTo>
                    <a:pt x="41" y="322"/>
                  </a:lnTo>
                  <a:lnTo>
                    <a:pt x="27" y="371"/>
                  </a:lnTo>
                  <a:lnTo>
                    <a:pt x="28" y="407"/>
                  </a:lnTo>
                  <a:lnTo>
                    <a:pt x="27" y="443"/>
                  </a:lnTo>
                  <a:lnTo>
                    <a:pt x="15" y="515"/>
                  </a:lnTo>
                  <a:lnTo>
                    <a:pt x="14" y="563"/>
                  </a:lnTo>
                  <a:lnTo>
                    <a:pt x="12" y="659"/>
                  </a:lnTo>
                  <a:lnTo>
                    <a:pt x="1" y="694"/>
                  </a:lnTo>
                  <a:lnTo>
                    <a:pt x="0" y="742"/>
                  </a:lnTo>
                  <a:lnTo>
                    <a:pt x="10" y="779"/>
                  </a:lnTo>
                  <a:lnTo>
                    <a:pt x="22" y="815"/>
                  </a:lnTo>
                  <a:lnTo>
                    <a:pt x="21" y="851"/>
                  </a:lnTo>
                  <a:lnTo>
                    <a:pt x="19" y="887"/>
                  </a:lnTo>
                  <a:lnTo>
                    <a:pt x="31" y="923"/>
                  </a:lnTo>
                  <a:lnTo>
                    <a:pt x="42" y="958"/>
                  </a:lnTo>
                  <a:lnTo>
                    <a:pt x="52" y="995"/>
                  </a:lnTo>
                  <a:lnTo>
                    <a:pt x="63" y="1032"/>
                  </a:lnTo>
                  <a:lnTo>
                    <a:pt x="85" y="1068"/>
                  </a:lnTo>
                  <a:lnTo>
                    <a:pt x="96" y="1104"/>
                  </a:lnTo>
                  <a:lnTo>
                    <a:pt x="95" y="1140"/>
                  </a:lnTo>
                  <a:lnTo>
                    <a:pt x="84" y="1140"/>
                  </a:lnTo>
                </a:path>
              </a:pathLst>
            </a:custGeom>
            <a:solidFill>
              <a:schemeClr val="hlink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2" name="Freeform 19"/>
            <p:cNvSpPr>
              <a:spLocks/>
            </p:cNvSpPr>
            <p:nvPr/>
          </p:nvSpPr>
          <p:spPr bwMode="auto">
            <a:xfrm>
              <a:off x="4597" y="1436"/>
              <a:ext cx="325" cy="2272"/>
            </a:xfrm>
            <a:custGeom>
              <a:avLst/>
              <a:gdLst>
                <a:gd name="T0" fmla="*/ 308 w 325"/>
                <a:gd name="T1" fmla="*/ 1268 h 2272"/>
                <a:gd name="T2" fmla="*/ 305 w 325"/>
                <a:gd name="T3" fmla="*/ 1376 h 2272"/>
                <a:gd name="T4" fmla="*/ 301 w 325"/>
                <a:gd name="T5" fmla="*/ 1485 h 2272"/>
                <a:gd name="T6" fmla="*/ 296 w 325"/>
                <a:gd name="T7" fmla="*/ 1592 h 2272"/>
                <a:gd name="T8" fmla="*/ 292 w 325"/>
                <a:gd name="T9" fmla="*/ 1700 h 2272"/>
                <a:gd name="T10" fmla="*/ 289 w 325"/>
                <a:gd name="T11" fmla="*/ 1808 h 2272"/>
                <a:gd name="T12" fmla="*/ 295 w 325"/>
                <a:gd name="T13" fmla="*/ 1929 h 2272"/>
                <a:gd name="T14" fmla="*/ 281 w 325"/>
                <a:gd name="T15" fmla="*/ 2035 h 2272"/>
                <a:gd name="T16" fmla="*/ 245 w 325"/>
                <a:gd name="T17" fmla="*/ 2142 h 2272"/>
                <a:gd name="T18" fmla="*/ 194 w 325"/>
                <a:gd name="T19" fmla="*/ 2249 h 2272"/>
                <a:gd name="T20" fmla="*/ 93 w 325"/>
                <a:gd name="T21" fmla="*/ 2256 h 2272"/>
                <a:gd name="T22" fmla="*/ 40 w 325"/>
                <a:gd name="T23" fmla="*/ 2146 h 2272"/>
                <a:gd name="T24" fmla="*/ 9 w 325"/>
                <a:gd name="T25" fmla="*/ 2038 h 2272"/>
                <a:gd name="T26" fmla="*/ 2 w 325"/>
                <a:gd name="T27" fmla="*/ 1930 h 2272"/>
                <a:gd name="T28" fmla="*/ 6 w 325"/>
                <a:gd name="T29" fmla="*/ 1822 h 2272"/>
                <a:gd name="T30" fmla="*/ 10 w 325"/>
                <a:gd name="T31" fmla="*/ 1714 h 2272"/>
                <a:gd name="T32" fmla="*/ 37 w 325"/>
                <a:gd name="T33" fmla="*/ 1595 h 2272"/>
                <a:gd name="T34" fmla="*/ 63 w 325"/>
                <a:gd name="T35" fmla="*/ 1488 h 2272"/>
                <a:gd name="T36" fmla="*/ 89 w 325"/>
                <a:gd name="T37" fmla="*/ 1380 h 2272"/>
                <a:gd name="T38" fmla="*/ 161 w 325"/>
                <a:gd name="T39" fmla="*/ 1275 h 2272"/>
                <a:gd name="T40" fmla="*/ 221 w 325"/>
                <a:gd name="T41" fmla="*/ 1169 h 2272"/>
                <a:gd name="T42" fmla="*/ 226 w 325"/>
                <a:gd name="T43" fmla="*/ 1061 h 2272"/>
                <a:gd name="T44" fmla="*/ 150 w 325"/>
                <a:gd name="T45" fmla="*/ 949 h 2272"/>
                <a:gd name="T46" fmla="*/ 110 w 325"/>
                <a:gd name="T47" fmla="*/ 829 h 2272"/>
                <a:gd name="T48" fmla="*/ 79 w 325"/>
                <a:gd name="T49" fmla="*/ 719 h 2272"/>
                <a:gd name="T50" fmla="*/ 60 w 325"/>
                <a:gd name="T51" fmla="*/ 611 h 2272"/>
                <a:gd name="T52" fmla="*/ 42 w 325"/>
                <a:gd name="T53" fmla="*/ 501 h 2272"/>
                <a:gd name="T54" fmla="*/ 45 w 325"/>
                <a:gd name="T55" fmla="*/ 393 h 2272"/>
                <a:gd name="T56" fmla="*/ 49 w 325"/>
                <a:gd name="T57" fmla="*/ 274 h 2272"/>
                <a:gd name="T58" fmla="*/ 54 w 325"/>
                <a:gd name="T59" fmla="*/ 166 h 2272"/>
                <a:gd name="T60" fmla="*/ 70 w 325"/>
                <a:gd name="T61" fmla="*/ 58 h 2272"/>
                <a:gd name="T62" fmla="*/ 162 w 325"/>
                <a:gd name="T63" fmla="*/ 2 h 2272"/>
                <a:gd name="T64" fmla="*/ 249 w 325"/>
                <a:gd name="T65" fmla="*/ 41 h 2272"/>
                <a:gd name="T66" fmla="*/ 291 w 325"/>
                <a:gd name="T67" fmla="*/ 150 h 2272"/>
                <a:gd name="T68" fmla="*/ 310 w 325"/>
                <a:gd name="T69" fmla="*/ 259 h 2272"/>
                <a:gd name="T70" fmla="*/ 307 w 325"/>
                <a:gd name="T71" fmla="*/ 366 h 2272"/>
                <a:gd name="T72" fmla="*/ 303 w 325"/>
                <a:gd name="T73" fmla="*/ 474 h 2272"/>
                <a:gd name="T74" fmla="*/ 287 w 325"/>
                <a:gd name="T75" fmla="*/ 583 h 2272"/>
                <a:gd name="T76" fmla="*/ 283 w 325"/>
                <a:gd name="T77" fmla="*/ 690 h 2272"/>
                <a:gd name="T78" fmla="*/ 279 w 325"/>
                <a:gd name="T79" fmla="*/ 798 h 2272"/>
                <a:gd name="T80" fmla="*/ 276 w 325"/>
                <a:gd name="T81" fmla="*/ 906 h 2272"/>
                <a:gd name="T82" fmla="*/ 272 w 325"/>
                <a:gd name="T83" fmla="*/ 1014 h 2272"/>
                <a:gd name="T84" fmla="*/ 314 w 325"/>
                <a:gd name="T85" fmla="*/ 1112 h 227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25"/>
                <a:gd name="T130" fmla="*/ 0 h 2272"/>
                <a:gd name="T131" fmla="*/ 325 w 325"/>
                <a:gd name="T132" fmla="*/ 2272 h 227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25" h="2272">
                  <a:moveTo>
                    <a:pt x="322" y="1196"/>
                  </a:moveTo>
                  <a:lnTo>
                    <a:pt x="309" y="1232"/>
                  </a:lnTo>
                  <a:lnTo>
                    <a:pt x="308" y="1268"/>
                  </a:lnTo>
                  <a:lnTo>
                    <a:pt x="307" y="1304"/>
                  </a:lnTo>
                  <a:lnTo>
                    <a:pt x="307" y="1340"/>
                  </a:lnTo>
                  <a:lnTo>
                    <a:pt x="305" y="1376"/>
                  </a:lnTo>
                  <a:lnTo>
                    <a:pt x="303" y="1413"/>
                  </a:lnTo>
                  <a:lnTo>
                    <a:pt x="303" y="1449"/>
                  </a:lnTo>
                  <a:lnTo>
                    <a:pt x="301" y="1485"/>
                  </a:lnTo>
                  <a:lnTo>
                    <a:pt x="299" y="1521"/>
                  </a:lnTo>
                  <a:lnTo>
                    <a:pt x="297" y="1557"/>
                  </a:lnTo>
                  <a:lnTo>
                    <a:pt x="296" y="1592"/>
                  </a:lnTo>
                  <a:lnTo>
                    <a:pt x="296" y="1628"/>
                  </a:lnTo>
                  <a:lnTo>
                    <a:pt x="294" y="1664"/>
                  </a:lnTo>
                  <a:lnTo>
                    <a:pt x="292" y="1700"/>
                  </a:lnTo>
                  <a:lnTo>
                    <a:pt x="292" y="1736"/>
                  </a:lnTo>
                  <a:lnTo>
                    <a:pt x="290" y="1772"/>
                  </a:lnTo>
                  <a:lnTo>
                    <a:pt x="289" y="1808"/>
                  </a:lnTo>
                  <a:lnTo>
                    <a:pt x="288" y="1856"/>
                  </a:lnTo>
                  <a:lnTo>
                    <a:pt x="287" y="1892"/>
                  </a:lnTo>
                  <a:lnTo>
                    <a:pt x="295" y="1929"/>
                  </a:lnTo>
                  <a:lnTo>
                    <a:pt x="294" y="1964"/>
                  </a:lnTo>
                  <a:lnTo>
                    <a:pt x="294" y="2000"/>
                  </a:lnTo>
                  <a:lnTo>
                    <a:pt x="281" y="2035"/>
                  </a:lnTo>
                  <a:lnTo>
                    <a:pt x="268" y="2070"/>
                  </a:lnTo>
                  <a:lnTo>
                    <a:pt x="255" y="2106"/>
                  </a:lnTo>
                  <a:lnTo>
                    <a:pt x="245" y="2142"/>
                  </a:lnTo>
                  <a:lnTo>
                    <a:pt x="231" y="2178"/>
                  </a:lnTo>
                  <a:lnTo>
                    <a:pt x="217" y="2213"/>
                  </a:lnTo>
                  <a:lnTo>
                    <a:pt x="194" y="2249"/>
                  </a:lnTo>
                  <a:lnTo>
                    <a:pt x="159" y="2271"/>
                  </a:lnTo>
                  <a:lnTo>
                    <a:pt x="125" y="2270"/>
                  </a:lnTo>
                  <a:lnTo>
                    <a:pt x="93" y="2256"/>
                  </a:lnTo>
                  <a:lnTo>
                    <a:pt x="71" y="2220"/>
                  </a:lnTo>
                  <a:lnTo>
                    <a:pt x="61" y="2184"/>
                  </a:lnTo>
                  <a:lnTo>
                    <a:pt x="40" y="2146"/>
                  </a:lnTo>
                  <a:lnTo>
                    <a:pt x="19" y="2111"/>
                  </a:lnTo>
                  <a:lnTo>
                    <a:pt x="8" y="2074"/>
                  </a:lnTo>
                  <a:lnTo>
                    <a:pt x="9" y="2038"/>
                  </a:lnTo>
                  <a:lnTo>
                    <a:pt x="0" y="2001"/>
                  </a:lnTo>
                  <a:lnTo>
                    <a:pt x="0" y="1965"/>
                  </a:lnTo>
                  <a:lnTo>
                    <a:pt x="2" y="1930"/>
                  </a:lnTo>
                  <a:lnTo>
                    <a:pt x="4" y="1894"/>
                  </a:lnTo>
                  <a:lnTo>
                    <a:pt x="5" y="1858"/>
                  </a:lnTo>
                  <a:lnTo>
                    <a:pt x="6" y="1822"/>
                  </a:lnTo>
                  <a:lnTo>
                    <a:pt x="8" y="1786"/>
                  </a:lnTo>
                  <a:lnTo>
                    <a:pt x="10" y="1750"/>
                  </a:lnTo>
                  <a:lnTo>
                    <a:pt x="10" y="1714"/>
                  </a:lnTo>
                  <a:lnTo>
                    <a:pt x="21" y="1679"/>
                  </a:lnTo>
                  <a:lnTo>
                    <a:pt x="23" y="1642"/>
                  </a:lnTo>
                  <a:lnTo>
                    <a:pt x="37" y="1595"/>
                  </a:lnTo>
                  <a:lnTo>
                    <a:pt x="38" y="1559"/>
                  </a:lnTo>
                  <a:lnTo>
                    <a:pt x="51" y="1523"/>
                  </a:lnTo>
                  <a:lnTo>
                    <a:pt x="63" y="1488"/>
                  </a:lnTo>
                  <a:lnTo>
                    <a:pt x="75" y="1451"/>
                  </a:lnTo>
                  <a:lnTo>
                    <a:pt x="77" y="1415"/>
                  </a:lnTo>
                  <a:lnTo>
                    <a:pt x="89" y="1380"/>
                  </a:lnTo>
                  <a:lnTo>
                    <a:pt x="113" y="1345"/>
                  </a:lnTo>
                  <a:lnTo>
                    <a:pt x="138" y="1309"/>
                  </a:lnTo>
                  <a:lnTo>
                    <a:pt x="161" y="1275"/>
                  </a:lnTo>
                  <a:lnTo>
                    <a:pt x="185" y="1240"/>
                  </a:lnTo>
                  <a:lnTo>
                    <a:pt x="209" y="1204"/>
                  </a:lnTo>
                  <a:lnTo>
                    <a:pt x="221" y="1169"/>
                  </a:lnTo>
                  <a:lnTo>
                    <a:pt x="234" y="1133"/>
                  </a:lnTo>
                  <a:lnTo>
                    <a:pt x="235" y="1097"/>
                  </a:lnTo>
                  <a:lnTo>
                    <a:pt x="226" y="1061"/>
                  </a:lnTo>
                  <a:lnTo>
                    <a:pt x="192" y="1023"/>
                  </a:lnTo>
                  <a:lnTo>
                    <a:pt x="160" y="987"/>
                  </a:lnTo>
                  <a:lnTo>
                    <a:pt x="150" y="949"/>
                  </a:lnTo>
                  <a:lnTo>
                    <a:pt x="128" y="900"/>
                  </a:lnTo>
                  <a:lnTo>
                    <a:pt x="119" y="865"/>
                  </a:lnTo>
                  <a:lnTo>
                    <a:pt x="110" y="829"/>
                  </a:lnTo>
                  <a:lnTo>
                    <a:pt x="99" y="791"/>
                  </a:lnTo>
                  <a:lnTo>
                    <a:pt x="89" y="755"/>
                  </a:lnTo>
                  <a:lnTo>
                    <a:pt x="79" y="719"/>
                  </a:lnTo>
                  <a:lnTo>
                    <a:pt x="69" y="682"/>
                  </a:lnTo>
                  <a:lnTo>
                    <a:pt x="58" y="647"/>
                  </a:lnTo>
                  <a:lnTo>
                    <a:pt x="60" y="611"/>
                  </a:lnTo>
                  <a:lnTo>
                    <a:pt x="50" y="574"/>
                  </a:lnTo>
                  <a:lnTo>
                    <a:pt x="51" y="538"/>
                  </a:lnTo>
                  <a:lnTo>
                    <a:pt x="42" y="501"/>
                  </a:lnTo>
                  <a:lnTo>
                    <a:pt x="42" y="465"/>
                  </a:lnTo>
                  <a:lnTo>
                    <a:pt x="44" y="429"/>
                  </a:lnTo>
                  <a:lnTo>
                    <a:pt x="45" y="393"/>
                  </a:lnTo>
                  <a:lnTo>
                    <a:pt x="45" y="357"/>
                  </a:lnTo>
                  <a:lnTo>
                    <a:pt x="48" y="310"/>
                  </a:lnTo>
                  <a:lnTo>
                    <a:pt x="49" y="274"/>
                  </a:lnTo>
                  <a:lnTo>
                    <a:pt x="51" y="238"/>
                  </a:lnTo>
                  <a:lnTo>
                    <a:pt x="53" y="202"/>
                  </a:lnTo>
                  <a:lnTo>
                    <a:pt x="54" y="166"/>
                  </a:lnTo>
                  <a:lnTo>
                    <a:pt x="54" y="130"/>
                  </a:lnTo>
                  <a:lnTo>
                    <a:pt x="67" y="94"/>
                  </a:lnTo>
                  <a:lnTo>
                    <a:pt x="70" y="58"/>
                  </a:lnTo>
                  <a:lnTo>
                    <a:pt x="93" y="24"/>
                  </a:lnTo>
                  <a:lnTo>
                    <a:pt x="127" y="0"/>
                  </a:lnTo>
                  <a:lnTo>
                    <a:pt x="162" y="2"/>
                  </a:lnTo>
                  <a:lnTo>
                    <a:pt x="195" y="3"/>
                  </a:lnTo>
                  <a:lnTo>
                    <a:pt x="230" y="3"/>
                  </a:lnTo>
                  <a:lnTo>
                    <a:pt x="249" y="41"/>
                  </a:lnTo>
                  <a:lnTo>
                    <a:pt x="272" y="78"/>
                  </a:lnTo>
                  <a:lnTo>
                    <a:pt x="282" y="113"/>
                  </a:lnTo>
                  <a:lnTo>
                    <a:pt x="291" y="150"/>
                  </a:lnTo>
                  <a:lnTo>
                    <a:pt x="302" y="187"/>
                  </a:lnTo>
                  <a:lnTo>
                    <a:pt x="311" y="223"/>
                  </a:lnTo>
                  <a:lnTo>
                    <a:pt x="310" y="259"/>
                  </a:lnTo>
                  <a:lnTo>
                    <a:pt x="308" y="295"/>
                  </a:lnTo>
                  <a:lnTo>
                    <a:pt x="307" y="330"/>
                  </a:lnTo>
                  <a:lnTo>
                    <a:pt x="307" y="366"/>
                  </a:lnTo>
                  <a:lnTo>
                    <a:pt x="306" y="402"/>
                  </a:lnTo>
                  <a:lnTo>
                    <a:pt x="303" y="438"/>
                  </a:lnTo>
                  <a:lnTo>
                    <a:pt x="303" y="474"/>
                  </a:lnTo>
                  <a:lnTo>
                    <a:pt x="301" y="510"/>
                  </a:lnTo>
                  <a:lnTo>
                    <a:pt x="289" y="547"/>
                  </a:lnTo>
                  <a:lnTo>
                    <a:pt x="287" y="583"/>
                  </a:lnTo>
                  <a:lnTo>
                    <a:pt x="286" y="619"/>
                  </a:lnTo>
                  <a:lnTo>
                    <a:pt x="284" y="654"/>
                  </a:lnTo>
                  <a:lnTo>
                    <a:pt x="283" y="690"/>
                  </a:lnTo>
                  <a:lnTo>
                    <a:pt x="281" y="726"/>
                  </a:lnTo>
                  <a:lnTo>
                    <a:pt x="281" y="762"/>
                  </a:lnTo>
                  <a:lnTo>
                    <a:pt x="279" y="798"/>
                  </a:lnTo>
                  <a:lnTo>
                    <a:pt x="279" y="834"/>
                  </a:lnTo>
                  <a:lnTo>
                    <a:pt x="277" y="870"/>
                  </a:lnTo>
                  <a:lnTo>
                    <a:pt x="276" y="906"/>
                  </a:lnTo>
                  <a:lnTo>
                    <a:pt x="275" y="942"/>
                  </a:lnTo>
                  <a:lnTo>
                    <a:pt x="274" y="978"/>
                  </a:lnTo>
                  <a:lnTo>
                    <a:pt x="272" y="1014"/>
                  </a:lnTo>
                  <a:lnTo>
                    <a:pt x="272" y="1050"/>
                  </a:lnTo>
                  <a:lnTo>
                    <a:pt x="303" y="1074"/>
                  </a:lnTo>
                  <a:lnTo>
                    <a:pt x="314" y="1112"/>
                  </a:lnTo>
                  <a:lnTo>
                    <a:pt x="324" y="1148"/>
                  </a:lnTo>
                  <a:lnTo>
                    <a:pt x="322" y="1196"/>
                  </a:lnTo>
                </a:path>
              </a:pathLst>
            </a:custGeom>
            <a:solidFill>
              <a:schemeClr val="hlink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3" name="Oval 20"/>
            <p:cNvSpPr>
              <a:spLocks noChangeArrowheads="1"/>
            </p:cNvSpPr>
            <p:nvPr/>
          </p:nvSpPr>
          <p:spPr bwMode="auto">
            <a:xfrm rot="60000">
              <a:off x="4808" y="2407"/>
              <a:ext cx="286" cy="336"/>
            </a:xfrm>
            <a:prstGeom prst="ellipse">
              <a:avLst/>
            </a:prstGeom>
            <a:solidFill>
              <a:srgbClr val="D93192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1587500" y="1762126"/>
            <a:ext cx="7156098" cy="631472"/>
            <a:chOff x="900" y="999"/>
            <a:chExt cx="4057" cy="358"/>
          </a:xfrm>
        </p:grpSpPr>
        <p:sp>
          <p:nvSpPr>
            <p:cNvPr id="10257" name="Rectangle 21"/>
            <p:cNvSpPr>
              <a:spLocks noChangeArrowheads="1"/>
            </p:cNvSpPr>
            <p:nvPr/>
          </p:nvSpPr>
          <p:spPr bwMode="auto">
            <a:xfrm>
              <a:off x="1575" y="999"/>
              <a:ext cx="1446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Homologous chromosomes</a:t>
              </a:r>
            </a:p>
          </p:txBody>
        </p:sp>
        <p:sp>
          <p:nvSpPr>
            <p:cNvPr id="10258" name="Freeform 22"/>
            <p:cNvSpPr>
              <a:spLocks/>
            </p:cNvSpPr>
            <p:nvPr/>
          </p:nvSpPr>
          <p:spPr bwMode="auto">
            <a:xfrm>
              <a:off x="900" y="1116"/>
              <a:ext cx="673" cy="229"/>
            </a:xfrm>
            <a:custGeom>
              <a:avLst/>
              <a:gdLst>
                <a:gd name="T0" fmla="*/ 12 w 673"/>
                <a:gd name="T1" fmla="*/ 228 h 229"/>
                <a:gd name="T2" fmla="*/ 0 w 673"/>
                <a:gd name="T3" fmla="*/ 192 h 229"/>
                <a:gd name="T4" fmla="*/ 0 w 673"/>
                <a:gd name="T5" fmla="*/ 156 h 229"/>
                <a:gd name="T6" fmla="*/ 0 w 673"/>
                <a:gd name="T7" fmla="*/ 120 h 229"/>
                <a:gd name="T8" fmla="*/ 24 w 673"/>
                <a:gd name="T9" fmla="*/ 84 h 229"/>
                <a:gd name="T10" fmla="*/ 48 w 673"/>
                <a:gd name="T11" fmla="*/ 48 h 229"/>
                <a:gd name="T12" fmla="*/ 84 w 673"/>
                <a:gd name="T13" fmla="*/ 24 h 229"/>
                <a:gd name="T14" fmla="*/ 120 w 673"/>
                <a:gd name="T15" fmla="*/ 12 h 229"/>
                <a:gd name="T16" fmla="*/ 168 w 673"/>
                <a:gd name="T17" fmla="*/ 0 h 229"/>
                <a:gd name="T18" fmla="*/ 216 w 673"/>
                <a:gd name="T19" fmla="*/ 0 h 229"/>
                <a:gd name="T20" fmla="*/ 252 w 673"/>
                <a:gd name="T21" fmla="*/ 0 h 229"/>
                <a:gd name="T22" fmla="*/ 288 w 673"/>
                <a:gd name="T23" fmla="*/ 0 h 229"/>
                <a:gd name="T24" fmla="*/ 324 w 673"/>
                <a:gd name="T25" fmla="*/ 0 h 229"/>
                <a:gd name="T26" fmla="*/ 360 w 673"/>
                <a:gd name="T27" fmla="*/ 0 h 229"/>
                <a:gd name="T28" fmla="*/ 408 w 673"/>
                <a:gd name="T29" fmla="*/ 0 h 229"/>
                <a:gd name="T30" fmla="*/ 444 w 673"/>
                <a:gd name="T31" fmla="*/ 0 h 229"/>
                <a:gd name="T32" fmla="*/ 480 w 673"/>
                <a:gd name="T33" fmla="*/ 0 h 229"/>
                <a:gd name="T34" fmla="*/ 516 w 673"/>
                <a:gd name="T35" fmla="*/ 0 h 229"/>
                <a:gd name="T36" fmla="*/ 552 w 673"/>
                <a:gd name="T37" fmla="*/ 0 h 229"/>
                <a:gd name="T38" fmla="*/ 600 w 673"/>
                <a:gd name="T39" fmla="*/ 12 h 229"/>
                <a:gd name="T40" fmla="*/ 636 w 673"/>
                <a:gd name="T41" fmla="*/ 12 h 229"/>
                <a:gd name="T42" fmla="*/ 672 w 673"/>
                <a:gd name="T43" fmla="*/ 12 h 22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73"/>
                <a:gd name="T67" fmla="*/ 0 h 229"/>
                <a:gd name="T68" fmla="*/ 673 w 673"/>
                <a:gd name="T69" fmla="*/ 229 h 22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73" h="229">
                  <a:moveTo>
                    <a:pt x="12" y="228"/>
                  </a:moveTo>
                  <a:lnTo>
                    <a:pt x="0" y="192"/>
                  </a:lnTo>
                  <a:lnTo>
                    <a:pt x="0" y="156"/>
                  </a:lnTo>
                  <a:lnTo>
                    <a:pt x="0" y="120"/>
                  </a:lnTo>
                  <a:lnTo>
                    <a:pt x="24" y="84"/>
                  </a:lnTo>
                  <a:lnTo>
                    <a:pt x="48" y="48"/>
                  </a:lnTo>
                  <a:lnTo>
                    <a:pt x="84" y="24"/>
                  </a:lnTo>
                  <a:lnTo>
                    <a:pt x="120" y="12"/>
                  </a:lnTo>
                  <a:lnTo>
                    <a:pt x="168" y="0"/>
                  </a:lnTo>
                  <a:lnTo>
                    <a:pt x="216" y="0"/>
                  </a:lnTo>
                  <a:lnTo>
                    <a:pt x="252" y="0"/>
                  </a:lnTo>
                  <a:lnTo>
                    <a:pt x="288" y="0"/>
                  </a:lnTo>
                  <a:lnTo>
                    <a:pt x="324" y="0"/>
                  </a:lnTo>
                  <a:lnTo>
                    <a:pt x="360" y="0"/>
                  </a:lnTo>
                  <a:lnTo>
                    <a:pt x="408" y="0"/>
                  </a:lnTo>
                  <a:lnTo>
                    <a:pt x="444" y="0"/>
                  </a:lnTo>
                  <a:lnTo>
                    <a:pt x="480" y="0"/>
                  </a:lnTo>
                  <a:lnTo>
                    <a:pt x="516" y="0"/>
                  </a:lnTo>
                  <a:lnTo>
                    <a:pt x="552" y="0"/>
                  </a:lnTo>
                  <a:lnTo>
                    <a:pt x="600" y="12"/>
                  </a:lnTo>
                  <a:lnTo>
                    <a:pt x="636" y="12"/>
                  </a:lnTo>
                  <a:lnTo>
                    <a:pt x="672" y="12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Freeform 23"/>
            <p:cNvSpPr>
              <a:spLocks/>
            </p:cNvSpPr>
            <p:nvPr/>
          </p:nvSpPr>
          <p:spPr bwMode="auto">
            <a:xfrm>
              <a:off x="4224" y="1104"/>
              <a:ext cx="733" cy="253"/>
            </a:xfrm>
            <a:custGeom>
              <a:avLst/>
              <a:gdLst>
                <a:gd name="T0" fmla="*/ 0 w 733"/>
                <a:gd name="T1" fmla="*/ 0 h 253"/>
                <a:gd name="T2" fmla="*/ 36 w 733"/>
                <a:gd name="T3" fmla="*/ 24 h 253"/>
                <a:gd name="T4" fmla="*/ 72 w 733"/>
                <a:gd name="T5" fmla="*/ 24 h 253"/>
                <a:gd name="T6" fmla="*/ 108 w 733"/>
                <a:gd name="T7" fmla="*/ 24 h 253"/>
                <a:gd name="T8" fmla="*/ 144 w 733"/>
                <a:gd name="T9" fmla="*/ 24 h 253"/>
                <a:gd name="T10" fmla="*/ 180 w 733"/>
                <a:gd name="T11" fmla="*/ 24 h 253"/>
                <a:gd name="T12" fmla="*/ 216 w 733"/>
                <a:gd name="T13" fmla="*/ 24 h 253"/>
                <a:gd name="T14" fmla="*/ 252 w 733"/>
                <a:gd name="T15" fmla="*/ 24 h 253"/>
                <a:gd name="T16" fmla="*/ 288 w 733"/>
                <a:gd name="T17" fmla="*/ 24 h 253"/>
                <a:gd name="T18" fmla="*/ 324 w 733"/>
                <a:gd name="T19" fmla="*/ 24 h 253"/>
                <a:gd name="T20" fmla="*/ 360 w 733"/>
                <a:gd name="T21" fmla="*/ 24 h 253"/>
                <a:gd name="T22" fmla="*/ 396 w 733"/>
                <a:gd name="T23" fmla="*/ 24 h 253"/>
                <a:gd name="T24" fmla="*/ 432 w 733"/>
                <a:gd name="T25" fmla="*/ 24 h 253"/>
                <a:gd name="T26" fmla="*/ 468 w 733"/>
                <a:gd name="T27" fmla="*/ 24 h 253"/>
                <a:gd name="T28" fmla="*/ 504 w 733"/>
                <a:gd name="T29" fmla="*/ 24 h 253"/>
                <a:gd name="T30" fmla="*/ 540 w 733"/>
                <a:gd name="T31" fmla="*/ 24 h 253"/>
                <a:gd name="T32" fmla="*/ 576 w 733"/>
                <a:gd name="T33" fmla="*/ 24 h 253"/>
                <a:gd name="T34" fmla="*/ 612 w 733"/>
                <a:gd name="T35" fmla="*/ 24 h 253"/>
                <a:gd name="T36" fmla="*/ 648 w 733"/>
                <a:gd name="T37" fmla="*/ 24 h 253"/>
                <a:gd name="T38" fmla="*/ 684 w 733"/>
                <a:gd name="T39" fmla="*/ 48 h 253"/>
                <a:gd name="T40" fmla="*/ 720 w 733"/>
                <a:gd name="T41" fmla="*/ 72 h 253"/>
                <a:gd name="T42" fmla="*/ 732 w 733"/>
                <a:gd name="T43" fmla="*/ 108 h 253"/>
                <a:gd name="T44" fmla="*/ 732 w 733"/>
                <a:gd name="T45" fmla="*/ 144 h 253"/>
                <a:gd name="T46" fmla="*/ 732 w 733"/>
                <a:gd name="T47" fmla="*/ 180 h 253"/>
                <a:gd name="T48" fmla="*/ 732 w 733"/>
                <a:gd name="T49" fmla="*/ 216 h 253"/>
                <a:gd name="T50" fmla="*/ 732 w 733"/>
                <a:gd name="T51" fmla="*/ 252 h 25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33"/>
                <a:gd name="T79" fmla="*/ 0 h 253"/>
                <a:gd name="T80" fmla="*/ 733 w 733"/>
                <a:gd name="T81" fmla="*/ 253 h 25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33" h="253">
                  <a:moveTo>
                    <a:pt x="0" y="0"/>
                  </a:moveTo>
                  <a:lnTo>
                    <a:pt x="36" y="24"/>
                  </a:lnTo>
                  <a:lnTo>
                    <a:pt x="72" y="24"/>
                  </a:lnTo>
                  <a:lnTo>
                    <a:pt x="108" y="24"/>
                  </a:lnTo>
                  <a:lnTo>
                    <a:pt x="144" y="24"/>
                  </a:lnTo>
                  <a:lnTo>
                    <a:pt x="180" y="24"/>
                  </a:lnTo>
                  <a:lnTo>
                    <a:pt x="216" y="24"/>
                  </a:lnTo>
                  <a:lnTo>
                    <a:pt x="252" y="24"/>
                  </a:lnTo>
                  <a:lnTo>
                    <a:pt x="288" y="24"/>
                  </a:lnTo>
                  <a:lnTo>
                    <a:pt x="324" y="24"/>
                  </a:lnTo>
                  <a:lnTo>
                    <a:pt x="360" y="24"/>
                  </a:lnTo>
                  <a:lnTo>
                    <a:pt x="396" y="24"/>
                  </a:lnTo>
                  <a:lnTo>
                    <a:pt x="432" y="24"/>
                  </a:lnTo>
                  <a:lnTo>
                    <a:pt x="468" y="24"/>
                  </a:lnTo>
                  <a:lnTo>
                    <a:pt x="504" y="24"/>
                  </a:lnTo>
                  <a:lnTo>
                    <a:pt x="540" y="24"/>
                  </a:lnTo>
                  <a:lnTo>
                    <a:pt x="576" y="24"/>
                  </a:lnTo>
                  <a:lnTo>
                    <a:pt x="612" y="24"/>
                  </a:lnTo>
                  <a:lnTo>
                    <a:pt x="648" y="24"/>
                  </a:lnTo>
                  <a:lnTo>
                    <a:pt x="684" y="48"/>
                  </a:lnTo>
                  <a:lnTo>
                    <a:pt x="720" y="72"/>
                  </a:lnTo>
                  <a:lnTo>
                    <a:pt x="732" y="108"/>
                  </a:lnTo>
                  <a:lnTo>
                    <a:pt x="732" y="144"/>
                  </a:lnTo>
                  <a:lnTo>
                    <a:pt x="732" y="180"/>
                  </a:lnTo>
                  <a:lnTo>
                    <a:pt x="732" y="216"/>
                  </a:lnTo>
                  <a:lnTo>
                    <a:pt x="732" y="252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322793" y="6025445"/>
            <a:ext cx="9493250" cy="1220611"/>
            <a:chOff x="183" y="3416"/>
            <a:chExt cx="5382" cy="692"/>
          </a:xfrm>
        </p:grpSpPr>
        <p:sp>
          <p:nvSpPr>
            <p:cNvPr id="10251" name="Rectangle 24"/>
            <p:cNvSpPr>
              <a:spLocks noChangeArrowheads="1"/>
            </p:cNvSpPr>
            <p:nvPr/>
          </p:nvSpPr>
          <p:spPr bwMode="auto">
            <a:xfrm>
              <a:off x="183" y="3860"/>
              <a:ext cx="144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200" b="1" dirty="0"/>
                <a:t>sister </a:t>
              </a:r>
              <a:r>
                <a:rPr lang="en-US" sz="2200" b="1" dirty="0" err="1"/>
                <a:t>chromatids</a:t>
              </a:r>
              <a:endParaRPr lang="en-US" sz="2200" b="1" dirty="0"/>
            </a:p>
          </p:txBody>
        </p:sp>
        <p:sp>
          <p:nvSpPr>
            <p:cNvPr id="10252" name="Rectangle 25"/>
            <p:cNvSpPr>
              <a:spLocks noChangeArrowheads="1"/>
            </p:cNvSpPr>
            <p:nvPr/>
          </p:nvSpPr>
          <p:spPr bwMode="auto">
            <a:xfrm>
              <a:off x="4119" y="3836"/>
              <a:ext cx="144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200" b="1" dirty="0"/>
                <a:t>sister </a:t>
              </a:r>
              <a:r>
                <a:rPr lang="en-US" sz="2200" b="1" dirty="0" err="1"/>
                <a:t>chromatids</a:t>
              </a:r>
              <a:endParaRPr lang="en-US" sz="2200" b="1" dirty="0"/>
            </a:p>
          </p:txBody>
        </p:sp>
        <p:sp>
          <p:nvSpPr>
            <p:cNvPr id="10253" name="Line 26"/>
            <p:cNvSpPr>
              <a:spLocks noChangeShapeType="1"/>
            </p:cNvSpPr>
            <p:nvPr/>
          </p:nvSpPr>
          <p:spPr bwMode="auto">
            <a:xfrm>
              <a:off x="1104" y="3416"/>
              <a:ext cx="0" cy="4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4" name="Line 27"/>
            <p:cNvSpPr>
              <a:spLocks noChangeShapeType="1"/>
            </p:cNvSpPr>
            <p:nvPr/>
          </p:nvSpPr>
          <p:spPr bwMode="auto">
            <a:xfrm>
              <a:off x="720" y="3416"/>
              <a:ext cx="0" cy="4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5" name="Line 28"/>
            <p:cNvSpPr>
              <a:spLocks noChangeShapeType="1"/>
            </p:cNvSpPr>
            <p:nvPr/>
          </p:nvSpPr>
          <p:spPr bwMode="auto">
            <a:xfrm>
              <a:off x="5136" y="3416"/>
              <a:ext cx="0" cy="4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6" name="Line 29"/>
            <p:cNvSpPr>
              <a:spLocks noChangeShapeType="1"/>
            </p:cNvSpPr>
            <p:nvPr/>
          </p:nvSpPr>
          <p:spPr bwMode="auto">
            <a:xfrm>
              <a:off x="4752" y="3416"/>
              <a:ext cx="0" cy="4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3810000" y="6519329"/>
            <a:ext cx="2032000" cy="712611"/>
            <a:chOff x="2160" y="3696"/>
            <a:chExt cx="1152" cy="404"/>
          </a:xfrm>
        </p:grpSpPr>
        <p:sp>
          <p:nvSpPr>
            <p:cNvPr id="10249" name="Rectangle 17"/>
            <p:cNvSpPr>
              <a:spLocks noChangeArrowheads="1"/>
            </p:cNvSpPr>
            <p:nvPr/>
          </p:nvSpPr>
          <p:spPr bwMode="auto">
            <a:xfrm>
              <a:off x="2343" y="3927"/>
              <a:ext cx="413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b="1"/>
                <a:t>Tetrad</a:t>
              </a:r>
            </a:p>
          </p:txBody>
        </p:sp>
        <p:sp>
          <p:nvSpPr>
            <p:cNvPr id="10250" name="AutoShape 30"/>
            <p:cNvSpPr>
              <a:spLocks/>
            </p:cNvSpPr>
            <p:nvPr/>
          </p:nvSpPr>
          <p:spPr bwMode="auto">
            <a:xfrm rot="-5400000">
              <a:off x="2592" y="3264"/>
              <a:ext cx="288" cy="1152"/>
            </a:xfrm>
            <a:prstGeom prst="leftBrace">
              <a:avLst>
                <a:gd name="adj1" fmla="val 33333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305275" y="305775"/>
            <a:ext cx="9625599" cy="132377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42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Crossing-over increases the number of possible gene combinations</a:t>
            </a:r>
          </a:p>
        </p:txBody>
      </p:sp>
      <p:sp>
        <p:nvSpPr>
          <p:cNvPr id="120" name="Shape 120"/>
          <p:cNvSpPr/>
          <p:nvPr/>
        </p:nvSpPr>
        <p:spPr>
          <a:xfrm>
            <a:off x="3151200" y="2338150"/>
            <a:ext cx="3338974" cy="33021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296775" y="333500"/>
            <a:ext cx="2982699" cy="307357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42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Steps of Meiosis</a:t>
            </a:r>
          </a:p>
        </p:txBody>
      </p:sp>
      <p:sp>
        <p:nvSpPr>
          <p:cNvPr id="126" name="Shape 126"/>
          <p:cNvSpPr/>
          <p:nvPr/>
        </p:nvSpPr>
        <p:spPr>
          <a:xfrm>
            <a:off x="4064000" y="609600"/>
            <a:ext cx="5410200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1320800" y="203200"/>
            <a:ext cx="7055349" cy="13652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algn="ctr" rtl="0">
              <a:lnSpc>
                <a:spcPct val="100000"/>
              </a:lnSpc>
              <a:buNone/>
            </a:pPr>
            <a:r>
              <a:rPr lang="en-US" sz="4266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Parents can produce many types of offspring </a:t>
            </a:r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06400" y="6908775"/>
            <a:ext cx="9536425" cy="47982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Families will have resemblances, but no two are exactly alike</a:t>
            </a:r>
          </a:p>
        </p:txBody>
      </p:sp>
      <p:sp>
        <p:nvSpPr>
          <p:cNvPr id="28" name="Shape 28"/>
          <p:cNvSpPr/>
          <p:nvPr/>
        </p:nvSpPr>
        <p:spPr>
          <a:xfrm>
            <a:off x="812800" y="1625600"/>
            <a:ext cx="8034000" cy="51610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05275" y="305775"/>
            <a:ext cx="9625599" cy="5690274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42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Every cell has a nucleus</a:t>
            </a:r>
          </a:p>
          <a:p>
            <a:endParaRPr lang="en-US" sz="4266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42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  Every nucleus has chromosomes</a:t>
            </a:r>
          </a:p>
          <a:p>
            <a:endParaRPr lang="en-US" sz="4266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42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number of chromosomes depends on the species</a:t>
            </a:r>
          </a:p>
          <a:p>
            <a:endParaRPr lang="en-US" sz="4266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42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Ex.  Humans </a:t>
            </a:r>
            <a:br>
              <a:rPr lang="en-US" sz="42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2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have 46</a:t>
            </a:r>
          </a:p>
        </p:txBody>
      </p:sp>
      <p:sp>
        <p:nvSpPr>
          <p:cNvPr id="34" name="Shape 34"/>
          <p:cNvSpPr/>
          <p:nvPr/>
        </p:nvSpPr>
        <p:spPr>
          <a:xfrm>
            <a:off x="4673600" y="3657600"/>
            <a:ext cx="4723425" cy="37892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470400" y="304800"/>
            <a:ext cx="5473700" cy="68967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40" name="Shape 40"/>
          <p:cNvSpPr txBox="1"/>
          <p:nvPr/>
        </p:nvSpPr>
        <p:spPr>
          <a:xfrm>
            <a:off x="305725" y="203250"/>
            <a:ext cx="5492300" cy="71077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42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GENES are located on chromosomes </a:t>
            </a:r>
          </a:p>
          <a:p>
            <a:endParaRPr lang="en-US" sz="4266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4266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42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genes control the TRAITS of the individual</a:t>
            </a:r>
          </a:p>
          <a:p>
            <a:endParaRPr lang="en-US" sz="4266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4266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genotype determines phenotype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05275" y="305775"/>
            <a:ext cx="9625599" cy="1323775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3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Chromosomes come in matching sets</a:t>
            </a:r>
          </a:p>
          <a:p>
            <a:pPr rtl="0">
              <a:lnSpc>
                <a:spcPct val="100000"/>
              </a:lnSpc>
              <a:buNone/>
            </a:pPr>
            <a:r>
              <a:rPr lang="en-US" sz="36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-these are called </a:t>
            </a:r>
            <a:r>
              <a:rPr lang="en-US" sz="3600" u="sng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homologous </a:t>
            </a:r>
            <a:r>
              <a:rPr lang="en-US" sz="3600" u="sng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pairs (one from mom (maternal) and one from dad (paternal)</a:t>
            </a:r>
            <a:endParaRPr lang="en-US" sz="3600" u="sng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Shape 46"/>
          <p:cNvSpPr/>
          <p:nvPr/>
        </p:nvSpPr>
        <p:spPr>
          <a:xfrm>
            <a:off x="1422400" y="2133600"/>
            <a:ext cx="7104174" cy="50517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>
            <a:off x="2032000" y="1015975"/>
            <a:ext cx="5906075" cy="45942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66" name="Shape 66"/>
          <p:cNvSpPr/>
          <p:nvPr/>
        </p:nvSpPr>
        <p:spPr>
          <a:xfrm>
            <a:off x="3556000" y="6299175"/>
            <a:ext cx="688000" cy="100757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7" name="Shape 67"/>
          <p:cNvSpPr/>
          <p:nvPr/>
        </p:nvSpPr>
        <p:spPr>
          <a:xfrm>
            <a:off x="4978400" y="5892800"/>
            <a:ext cx="568949" cy="1488599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68" name="Shape 68"/>
          <p:cNvSpPr/>
          <p:nvPr/>
        </p:nvSpPr>
        <p:spPr>
          <a:xfrm>
            <a:off x="6096000" y="5994375"/>
            <a:ext cx="562349" cy="1399800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id="69" name="Shape 69"/>
          <p:cNvSpPr txBox="1"/>
          <p:nvPr/>
        </p:nvSpPr>
        <p:spPr>
          <a:xfrm>
            <a:off x="304800" y="203200"/>
            <a:ext cx="4065099" cy="106019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2666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FIND THE HOMOLOG!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304800" y="101600"/>
            <a:ext cx="9536425" cy="1538100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42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Cells in your body have a complete set (all 46) - they are called </a:t>
            </a:r>
            <a:r>
              <a:rPr lang="en-US" sz="4266" u="sng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DIPLOID (2n)</a:t>
            </a:r>
            <a:endParaRPr lang="en-US" sz="4266" u="sng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42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</a:p>
          <a:p>
            <a:endParaRPr lang="en-US" sz="426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426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sz="4266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Shape 52"/>
          <p:cNvSpPr/>
          <p:nvPr/>
        </p:nvSpPr>
        <p:spPr>
          <a:xfrm>
            <a:off x="1218925" y="1726700"/>
            <a:ext cx="3057149" cy="21378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53" name="Shape 53"/>
          <p:cNvSpPr txBox="1"/>
          <p:nvPr/>
        </p:nvSpPr>
        <p:spPr>
          <a:xfrm>
            <a:off x="127000" y="4328160"/>
            <a:ext cx="9728200" cy="189274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4266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Sex cells (sperm and eggs) only have half (23)  - they are called </a:t>
            </a:r>
            <a:r>
              <a:rPr lang="en-US" sz="4266" u="sng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HAPLOID (n)</a:t>
            </a:r>
            <a:endParaRPr lang="en-US" sz="4266" u="sng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Shape 54"/>
          <p:cNvSpPr/>
          <p:nvPr/>
        </p:nvSpPr>
        <p:spPr>
          <a:xfrm>
            <a:off x="5283200" y="1727175"/>
            <a:ext cx="3057149" cy="21378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55" name="Shape 55"/>
          <p:cNvSpPr/>
          <p:nvPr/>
        </p:nvSpPr>
        <p:spPr>
          <a:xfrm>
            <a:off x="5588000" y="5689575"/>
            <a:ext cx="2665350" cy="184872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1270000" y="1269975"/>
            <a:ext cx="7620000" cy="507997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/>
        </p:nvSpPr>
        <p:spPr>
          <a:xfrm>
            <a:off x="2336800" y="2539975"/>
            <a:ext cx="5894974" cy="49263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75" name="Shape 75"/>
          <p:cNvSpPr txBox="1"/>
          <p:nvPr/>
        </p:nvSpPr>
        <p:spPr>
          <a:xfrm>
            <a:off x="513925" y="199750"/>
            <a:ext cx="9269775" cy="1984249"/>
          </a:xfrm>
          <a:prstGeom prst="rect">
            <a:avLst/>
          </a:prstGeom>
        </p:spPr>
        <p:txBody>
          <a:bodyPr lIns="38100" tIns="38100" rIns="38100" bIns="38100" anchor="t" anchorCtr="0">
            <a:noAutofit/>
          </a:bodyPr>
          <a:lstStyle/>
          <a:p>
            <a:pPr rtl="0">
              <a:lnSpc>
                <a:spcPct val="100000"/>
              </a:lnSpc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When GAMETES combine, the ZYGOTE (offspring) gets half from mom (23) and half from dad (23)</a:t>
            </a:r>
          </a:p>
          <a:p>
            <a:endParaRPr lang="en-US" sz="3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>
              <a:lnSpc>
                <a:spcPct val="100000"/>
              </a:lnSpc>
              <a:buNone/>
            </a:pP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ZYGOTES are diploid  (46)</a:t>
            </a:r>
          </a:p>
        </p:txBody>
      </p:sp>
    </p:spTree>
  </p:cSld>
  <p:clrMapOvr>
    <a:masterClrMapping/>
  </p:clrMapOvr>
  <p:transition spd="slow">
    <p:cut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18</TotalTime>
  <Words>207</Words>
  <Application>Microsoft Office PowerPoint</Application>
  <PresentationFormat>Custom</PresentationFormat>
  <Paragraphs>54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Paper</vt:lpstr>
      <vt:lpstr>MEIOSIS</vt:lpstr>
      <vt:lpstr>Parents can produce many types of offspring </vt:lpstr>
      <vt:lpstr>Every cell has a nucleus      Every nucleus has chromosomes  The number of chromosomes depends on the species  Ex.  Humans  have 46</vt:lpstr>
      <vt:lpstr>Slide 4</vt:lpstr>
      <vt:lpstr>Chromosomes come in matching sets -these are called homologous pairs (one from mom (maternal) and one from dad (paternal)</vt:lpstr>
      <vt:lpstr>Slide 6</vt:lpstr>
      <vt:lpstr>Cells in your body have a complete set (all 46) - they are called DIPLOID (2n)     </vt:lpstr>
      <vt:lpstr>Slide 8</vt:lpstr>
      <vt:lpstr>Slide 9</vt:lpstr>
      <vt:lpstr>Slide 10</vt:lpstr>
      <vt:lpstr>Slide 11</vt:lpstr>
      <vt:lpstr>The process of creating a gamete (sex cell) is called MEIOSIS  </vt:lpstr>
      <vt:lpstr>OOGENESIS  - makes eggs (ovum)</vt:lpstr>
      <vt:lpstr>Spermatogenesis - makes sperm</vt:lpstr>
      <vt:lpstr>PROPHASE I of MEIOSIS  </vt:lpstr>
      <vt:lpstr>PROPHASE I  </vt:lpstr>
      <vt:lpstr>Crossing-over increases the number of possible gene combinations</vt:lpstr>
      <vt:lpstr>Steps of Meiosis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MEIOSIS</dc:title>
  <dc:creator>Joe</dc:creator>
  <cp:lastModifiedBy>Joe</cp:lastModifiedBy>
  <cp:revision>3</cp:revision>
  <dcterms:modified xsi:type="dcterms:W3CDTF">2015-03-19T13:11:33Z</dcterms:modified>
</cp:coreProperties>
</file>