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8" r:id="rId13"/>
    <p:sldId id="267" r:id="rId14"/>
    <p:sldId id="276" r:id="rId15"/>
    <p:sldId id="266" r:id="rId16"/>
    <p:sldId id="277" r:id="rId17"/>
    <p:sldId id="278" r:id="rId18"/>
    <p:sldId id="279" r:id="rId19"/>
    <p:sldId id="280" r:id="rId20"/>
    <p:sldId id="281" r:id="rId21"/>
    <p:sldId id="282" r:id="rId22"/>
    <p:sldId id="270" r:id="rId23"/>
    <p:sldId id="271" r:id="rId24"/>
    <p:sldId id="272" r:id="rId25"/>
    <p:sldId id="273" r:id="rId26"/>
    <p:sldId id="274" r:id="rId2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66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3128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81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114650" y="7394200"/>
            <a:ext cx="10006874" cy="2455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3086625" y="457200"/>
            <a:ext cx="3668400" cy="1843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 lang="en-US"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070087" y="2391350"/>
            <a:ext cx="6095999" cy="448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qt8SODl0aCCaInCPHi8fBuJ7XL1V4hSWf9CQgC4OchHUYORDB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35280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68" y="533400"/>
            <a:ext cx="989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metaphase, the spindle fibers attach to the chromosomes at the centromere.</a:t>
            </a:r>
          </a:p>
          <a:p>
            <a:r>
              <a:rPr lang="en-US" sz="2400" dirty="0" smtClean="0"/>
              <a:t>During anaphase, the “sister” chromatids are pulled to opposite ends of the cell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entire structure below is called a chromosome.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1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03200" y="101600"/>
            <a:ext cx="9745224" cy="1040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**In plant cells, cytokinesis begins when a new cell wall forms between the two new cells. </a:t>
            </a:r>
            <a:b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**In animal cells, </a:t>
            </a:r>
            <a:r>
              <a:rPr lang="en-US" sz="21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cleavage furrow forms and the 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new cells pinch </a:t>
            </a:r>
            <a:r>
              <a:rPr lang="en-US" sz="21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apart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08000" y="1320800"/>
            <a:ext cx="9144000" cy="6057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04800" y="203200"/>
            <a:ext cx="8784374" cy="25021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 produces 2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identical “daughter”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daughter cells contain the exact same number of chromosomes as the original parent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(46)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 cells are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 (2n)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60400" y="2057400"/>
            <a:ext cx="8763000" cy="548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422400" y="203200"/>
            <a:ext cx="7715250" cy="7323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533400"/>
            <a:ext cx="8331200" cy="1219199"/>
          </a:xfrm>
        </p:spPr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600" y="1732671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Interphase has 3 stages:</a:t>
            </a:r>
          </a:p>
          <a:p>
            <a:endParaRPr lang="en-US" sz="3200" dirty="0" smtClean="0"/>
          </a:p>
          <a:p>
            <a:pPr marL="342900" indent="-342900">
              <a:buAutoNum type="arabicParenR"/>
            </a:pPr>
            <a:r>
              <a:rPr lang="en-US" sz="3200" dirty="0" smtClean="0"/>
              <a:t>G1 – growth of cell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S – DNA Synthesis (AKA DNA replication)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	In humans our 46 chromosomes double 	to 92!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G2 – growth and preparation for mitosis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8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27200" y="152400"/>
            <a:ext cx="7522875" cy="9885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Cycle and Cancer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346200" y="1447800"/>
            <a:ext cx="7772400" cy="53013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benign: non-cancerous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malignant: cancerous</a:t>
            </a:r>
          </a:p>
          <a:p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Cancer: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uncontrolled cell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 due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 – mitosis that doesn’t stop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Cancer cells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differentiation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abnormal nuclei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 tumors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3276600"/>
            <a:ext cx="976100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 or False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vast majority of cancer cases can be prevented.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4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76600"/>
            <a:ext cx="1016000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True!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Researchers estimate that around 85% of cancer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Cases are environmentally related (smoking, diet, chemicals, radiation, Virus).  This means only about 15% of cases are genetic.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8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514600"/>
            <a:ext cx="8331200" cy="1219199"/>
          </a:xfrm>
        </p:spPr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3429000"/>
            <a:ext cx="6502399" cy="914400"/>
          </a:xfrm>
        </p:spPr>
        <p:txBody>
          <a:bodyPr/>
          <a:lstStyle/>
          <a:p>
            <a:r>
              <a:rPr lang="en-US" dirty="0" smtClean="0"/>
              <a:t>Reducing the number of calories is the number one way to prevent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514600"/>
            <a:ext cx="8331200" cy="1219199"/>
          </a:xfrm>
        </p:spPr>
        <p:txBody>
          <a:bodyPr/>
          <a:lstStyle/>
          <a:p>
            <a:r>
              <a:rPr lang="en-US" dirty="0" smtClean="0"/>
              <a:t>True!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3429000"/>
            <a:ext cx="6502399" cy="914400"/>
          </a:xfrm>
        </p:spPr>
        <p:txBody>
          <a:bodyPr/>
          <a:lstStyle/>
          <a:p>
            <a:r>
              <a:rPr lang="en-US" dirty="0" smtClean="0"/>
              <a:t>Studies show that reducing the nutrients your body receives will help keep cancer cells from being nourished.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114650" y="7394200"/>
            <a:ext cx="10006799" cy="245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</a:p>
        </p:txBody>
      </p:sp>
      <p:sp>
        <p:nvSpPr>
          <p:cNvPr id="27" name="Shape 27"/>
          <p:cNvSpPr/>
          <p:nvPr/>
        </p:nvSpPr>
        <p:spPr>
          <a:xfrm>
            <a:off x="2738962" y="417425"/>
            <a:ext cx="4543324" cy="69767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1447800"/>
            <a:ext cx="8331200" cy="1219199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0" y="2895600"/>
            <a:ext cx="6502399" cy="9144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Aging is the number one factor in determining whether you will develop cancer or not.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8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1447800"/>
            <a:ext cx="8331200" cy="1219199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0" y="2895600"/>
            <a:ext cx="6502399" cy="9144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 as you get older mitosis is a copy of a copy of a copy, the chance of a mutation error increases generally with age.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8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559150" y="3776475"/>
            <a:ext cx="3868550" cy="1159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AutoNum type="arabicPeriod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phases starting at the top.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318000" y="1693325"/>
            <a:ext cx="5027075" cy="5725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1117600" y="304800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 YOU REMEMBER?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559150" y="813150"/>
            <a:ext cx="9117874" cy="1413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Name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phase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Identify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Identify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sp>
        <p:nvSpPr>
          <p:cNvPr id="116" name="Shape 116"/>
          <p:cNvSpPr/>
          <p:nvPr/>
        </p:nvSpPr>
        <p:spPr>
          <a:xfrm>
            <a:off x="3217325" y="2794000"/>
            <a:ext cx="4741324" cy="3630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59150" y="728475"/>
            <a:ext cx="4122549" cy="65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</a:t>
            </a:r>
          </a:p>
        </p:txBody>
      </p:sp>
      <p:sp>
        <p:nvSpPr>
          <p:cNvPr id="122" name="Shape 122"/>
          <p:cNvSpPr/>
          <p:nvPr/>
        </p:nvSpPr>
        <p:spPr>
          <a:xfrm>
            <a:off x="3132650" y="2624650"/>
            <a:ext cx="5842000" cy="4413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559150" y="728475"/>
            <a:ext cx="4122549" cy="65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</a:t>
            </a:r>
          </a:p>
        </p:txBody>
      </p:sp>
      <p:sp>
        <p:nvSpPr>
          <p:cNvPr id="128" name="Shape 128"/>
          <p:cNvSpPr/>
          <p:nvPr/>
        </p:nvSpPr>
        <p:spPr>
          <a:xfrm>
            <a:off x="3640650" y="1439325"/>
            <a:ext cx="4826000" cy="5524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2665" y="0"/>
            <a:ext cx="8788400" cy="497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4" name="Shape 134"/>
          <p:cNvSpPr txBox="1"/>
          <p:nvPr/>
        </p:nvSpPr>
        <p:spPr>
          <a:xfrm>
            <a:off x="317750" y="4876800"/>
            <a:ext cx="9029450" cy="2057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  In humans, each cell (except sex cells) has how many chromosomes? ______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  After mitosis, how many daughter cells are produced?  _______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  After mitosis (in a human cell), each daughter cell has how many chromosomes? _____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  How many phases are in MITOSIS? ___________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  Which phase of the cell cycle is the longest?  _________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  During which phase does cytokinesis begin?  _________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Cycle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1700" y="1312900"/>
            <a:ext cx="8754499" cy="47835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/>
              <a:t>The cell cycle is an o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rderly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steps between eukaryotic cell divisions 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Cells Divide? 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Reproduction 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(in single celled organisms) 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Repair</a:t>
            </a:r>
          </a:p>
        </p:txBody>
      </p:sp>
      <p:sp>
        <p:nvSpPr>
          <p:cNvPr id="34" name="Shape 34"/>
          <p:cNvSpPr/>
          <p:nvPr/>
        </p:nvSpPr>
        <p:spPr>
          <a:xfrm>
            <a:off x="4876800" y="2743200"/>
            <a:ext cx="4964825" cy="4230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336800" y="101600"/>
            <a:ext cx="7607300" cy="7428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" name="Shape 40"/>
          <p:cNvSpPr txBox="1"/>
          <p:nvPr/>
        </p:nvSpPr>
        <p:spPr>
          <a:xfrm>
            <a:off x="203900" y="1692525"/>
            <a:ext cx="4002274" cy="51146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 ________________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 ________________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 _________________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 _________________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 _________________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 __________________</a:t>
            </a:r>
          </a:p>
        </p:txBody>
      </p:sp>
      <p:sp>
        <p:nvSpPr>
          <p:cNvPr id="41" name="Shape 41"/>
          <p:cNvSpPr/>
          <p:nvPr/>
        </p:nvSpPr>
        <p:spPr>
          <a:xfrm>
            <a:off x="8496300" y="4978399"/>
            <a:ext cx="0" cy="18288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2" name="Shape 42"/>
          <p:cNvSpPr txBox="1"/>
          <p:nvPr/>
        </p:nvSpPr>
        <p:spPr>
          <a:xfrm>
            <a:off x="8432800" y="6807200"/>
            <a:ext cx="511550" cy="4700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600" y="4572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you name the organelles?</a:t>
            </a:r>
            <a:endParaRPr lang="en-US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889000" y="1524000"/>
            <a:ext cx="8449274" cy="5127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8" name="Shape 48"/>
          <p:cNvSpPr txBox="1"/>
          <p:nvPr/>
        </p:nvSpPr>
        <p:spPr>
          <a:xfrm>
            <a:off x="304800" y="4978400"/>
            <a:ext cx="9266175" cy="25021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0231" y="134629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CELL CYCLE</a:t>
            </a:r>
            <a:endParaRPr lang="en-US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963" y="657850"/>
            <a:ext cx="6279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The two major divisions are:  Interphase and M phase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4800" y="203200"/>
            <a:ext cx="9841750" cy="7167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12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Mitosis </a:t>
            </a:r>
            <a:r>
              <a:rPr lang="en-US" sz="2612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&amp; Cytokinesis 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05150" y="1103125"/>
            <a:ext cx="9856600" cy="21952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 - The division of the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results in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identical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“daughter” cells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Cytokinesis - The division of the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results in two daughter cells</a:t>
            </a:r>
          </a:p>
        </p:txBody>
      </p:sp>
      <p:sp>
        <p:nvSpPr>
          <p:cNvPr id="55" name="Shape 55"/>
          <p:cNvSpPr/>
          <p:nvPr/>
        </p:nvSpPr>
        <p:spPr>
          <a:xfrm>
            <a:off x="2540000" y="3454375"/>
            <a:ext cx="4797675" cy="39499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04350" y="202675"/>
            <a:ext cx="9740000" cy="26675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Interphase • Prophase • Metaphase • Anaphase • Telophase</a:t>
            </a:r>
          </a:p>
          <a:p>
            <a:endParaRPr lang="en-US"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60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IPMAT</a:t>
            </a:r>
          </a:p>
        </p:txBody>
      </p:sp>
      <p:sp>
        <p:nvSpPr>
          <p:cNvPr id="61" name="Shape 61"/>
          <p:cNvSpPr/>
          <p:nvPr/>
        </p:nvSpPr>
        <p:spPr>
          <a:xfrm>
            <a:off x="2032000" y="2946400"/>
            <a:ext cx="6096000" cy="448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612375" y="511025"/>
            <a:ext cx="8198950" cy="6524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540000" y="101601"/>
            <a:ext cx="4445000" cy="378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 txBox="1"/>
          <p:nvPr/>
        </p:nvSpPr>
        <p:spPr>
          <a:xfrm>
            <a:off x="319649" y="3892063"/>
            <a:ext cx="9917675" cy="25021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Chromatin becomes chromosomes,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spindle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fibers form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centrioles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the “poles” of the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cell, nuclear envelope dissolves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Metaphase:  Chromosomes line up along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Middle (AKA equator or metaphase plate)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Anaphase:  </a:t>
            </a:r>
            <a:r>
              <a:rPr lang="en-US" sz="2666" dirty="0" smtClean="0"/>
              <a:t>Chromosomes are pulled Apart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Telophase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forms on each side,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 uncoil into chromatin, cytokinesis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445</Words>
  <Application>Microsoft Office PowerPoint</Application>
  <PresentationFormat>Custom</PresentationFormat>
  <Paragraphs>86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/>
      <vt:lpstr>PowerPoint Presentation</vt:lpstr>
      <vt:lpstr>PowerPoint Presentation</vt:lpstr>
      <vt:lpstr>The Cell Cycle</vt:lpstr>
      <vt:lpstr>PowerPoint Presentation</vt:lpstr>
      <vt:lpstr>PowerPoint Presentation</vt:lpstr>
      <vt:lpstr>Mitosis &amp; Cytokinesis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Interphase</vt:lpstr>
      <vt:lpstr>The Cell Cycle and Cancer</vt:lpstr>
      <vt:lpstr>PowerPoint Presentation</vt:lpstr>
      <vt:lpstr>PowerPoint Presentation</vt:lpstr>
      <vt:lpstr>True or False</vt:lpstr>
      <vt:lpstr>True!</vt:lpstr>
      <vt:lpstr>True or False</vt:lpstr>
      <vt:lpstr>True!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Joe Michael Johnston</cp:lastModifiedBy>
  <cp:revision>11</cp:revision>
  <dcterms:modified xsi:type="dcterms:W3CDTF">2014-03-11T18:53:58Z</dcterms:modified>
</cp:coreProperties>
</file>